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9" r:id="rId3"/>
    <p:sldId id="332" r:id="rId4"/>
    <p:sldId id="315" r:id="rId5"/>
    <p:sldId id="316" r:id="rId6"/>
    <p:sldId id="344" r:id="rId7"/>
    <p:sldId id="351" r:id="rId8"/>
    <p:sldId id="283" r:id="rId9"/>
    <p:sldId id="314" r:id="rId10"/>
    <p:sldId id="339" r:id="rId11"/>
    <p:sldId id="350" r:id="rId12"/>
    <p:sldId id="284" r:id="rId13"/>
    <p:sldId id="317" r:id="rId14"/>
    <p:sldId id="318" r:id="rId15"/>
    <p:sldId id="352" r:id="rId16"/>
    <p:sldId id="287" r:id="rId17"/>
    <p:sldId id="319" r:id="rId18"/>
    <p:sldId id="320" r:id="rId19"/>
    <p:sldId id="325" r:id="rId20"/>
    <p:sldId id="288" r:id="rId21"/>
    <p:sldId id="286" r:id="rId22"/>
    <p:sldId id="301" r:id="rId23"/>
    <p:sldId id="345" r:id="rId24"/>
    <p:sldId id="329" r:id="rId25"/>
    <p:sldId id="346" r:id="rId26"/>
    <p:sldId id="304" r:id="rId27"/>
    <p:sldId id="302" r:id="rId28"/>
    <p:sldId id="258" r:id="rId29"/>
    <p:sldId id="257" r:id="rId30"/>
    <p:sldId id="335" r:id="rId31"/>
    <p:sldId id="262" r:id="rId32"/>
    <p:sldId id="263" r:id="rId33"/>
    <p:sldId id="264" r:id="rId34"/>
    <p:sldId id="265" r:id="rId35"/>
    <p:sldId id="266" r:id="rId36"/>
    <p:sldId id="267" r:id="rId37"/>
    <p:sldId id="356" r:id="rId38"/>
    <p:sldId id="334" r:id="rId39"/>
    <p:sldId id="270" r:id="rId40"/>
    <p:sldId id="269" r:id="rId41"/>
    <p:sldId id="292" r:id="rId42"/>
    <p:sldId id="273" r:id="rId43"/>
    <p:sldId id="353" r:id="rId44"/>
    <p:sldId id="342" r:id="rId45"/>
    <p:sldId id="293" r:id="rId46"/>
    <p:sldId id="343" r:id="rId47"/>
    <p:sldId id="298" r:id="rId48"/>
    <p:sldId id="341" r:id="rId49"/>
    <p:sldId id="340" r:id="rId50"/>
    <p:sldId id="297" r:id="rId51"/>
    <p:sldId id="295" r:id="rId52"/>
    <p:sldId id="349" r:id="rId53"/>
    <p:sldId id="299" r:id="rId54"/>
    <p:sldId id="289" r:id="rId55"/>
    <p:sldId id="278" r:id="rId56"/>
    <p:sldId id="279" r:id="rId57"/>
    <p:sldId id="291" r:id="rId58"/>
    <p:sldId id="303" r:id="rId59"/>
    <p:sldId id="306" r:id="rId60"/>
    <p:sldId id="307" r:id="rId61"/>
    <p:sldId id="308" r:id="rId62"/>
    <p:sldId id="309" r:id="rId63"/>
    <p:sldId id="312" r:id="rId64"/>
    <p:sldId id="354" r:id="rId65"/>
    <p:sldId id="331" r:id="rId66"/>
    <p:sldId id="330" r:id="rId67"/>
    <p:sldId id="311" r:id="rId68"/>
    <p:sldId id="355" r:id="rId69"/>
    <p:sldId id="347" r:id="rId70"/>
    <p:sldId id="281" r:id="rId7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16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85920F-F28B-3C45-B98A-0CEA8CDF66DA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0E932957-3772-4542-9181-B636C10ADA14}">
      <dgm:prSet phldrT="[文本]" custT="1"/>
      <dgm:spPr/>
      <dgm:t>
        <a:bodyPr/>
        <a:lstStyle/>
        <a:p>
          <a:r>
            <a:rPr lang="zh-CN" altLang="en-US" sz="1600" dirty="0" smtClean="0"/>
            <a:t>需求分析</a:t>
          </a:r>
          <a:endParaRPr lang="zh-CN" altLang="en-US" sz="1600" dirty="0"/>
        </a:p>
      </dgm:t>
    </dgm:pt>
    <dgm:pt modelId="{EFDDB060-7BD0-7A48-8E16-102D70B703BB}" type="parTrans" cxnId="{FCA6AD34-5B3B-0049-80E6-657119789F89}">
      <dgm:prSet/>
      <dgm:spPr/>
      <dgm:t>
        <a:bodyPr/>
        <a:lstStyle/>
        <a:p>
          <a:endParaRPr lang="zh-CN" altLang="en-US"/>
        </a:p>
      </dgm:t>
    </dgm:pt>
    <dgm:pt modelId="{D9FE884A-0481-C442-ACB6-BF84DF763081}" type="sibTrans" cxnId="{FCA6AD34-5B3B-0049-80E6-657119789F89}">
      <dgm:prSet/>
      <dgm:spPr/>
      <dgm:t>
        <a:bodyPr/>
        <a:lstStyle/>
        <a:p>
          <a:endParaRPr lang="zh-CN" altLang="en-US"/>
        </a:p>
      </dgm:t>
    </dgm:pt>
    <dgm:pt modelId="{A15870D4-2D2A-CE42-8D3C-10C13C25E008}">
      <dgm:prSet phldrT="[文本]" custT="1"/>
      <dgm:spPr/>
      <dgm:t>
        <a:bodyPr/>
        <a:lstStyle/>
        <a:p>
          <a:r>
            <a:rPr lang="zh-CN" altLang="en-US" sz="1600" dirty="0" smtClean="0"/>
            <a:t>数据开发</a:t>
          </a:r>
          <a:endParaRPr lang="zh-CN" altLang="en-US" sz="1600" dirty="0"/>
        </a:p>
      </dgm:t>
    </dgm:pt>
    <dgm:pt modelId="{7CA8BF8D-16A6-2544-9C4A-855DC5DC25CC}" type="parTrans" cxnId="{476BBBEA-363C-F143-9491-B17CA2AE7846}">
      <dgm:prSet/>
      <dgm:spPr/>
      <dgm:t>
        <a:bodyPr/>
        <a:lstStyle/>
        <a:p>
          <a:endParaRPr lang="zh-CN" altLang="en-US"/>
        </a:p>
      </dgm:t>
    </dgm:pt>
    <dgm:pt modelId="{8CA77B15-ED84-E94C-B115-F5D53850EFCC}" type="sibTrans" cxnId="{476BBBEA-363C-F143-9491-B17CA2AE7846}">
      <dgm:prSet/>
      <dgm:spPr/>
      <dgm:t>
        <a:bodyPr/>
        <a:lstStyle/>
        <a:p>
          <a:endParaRPr lang="zh-CN" altLang="en-US"/>
        </a:p>
      </dgm:t>
    </dgm:pt>
    <dgm:pt modelId="{1DC5CBAE-0752-7549-A220-1251D4B950DA}">
      <dgm:prSet phldrT="[文本]" custT="1"/>
      <dgm:spPr/>
      <dgm:t>
        <a:bodyPr/>
        <a:lstStyle/>
        <a:p>
          <a:r>
            <a:rPr lang="zh-CN" altLang="en-US" sz="1600" dirty="0" smtClean="0"/>
            <a:t>数据测试</a:t>
          </a:r>
          <a:endParaRPr lang="zh-CN" altLang="en-US" sz="1600" dirty="0"/>
        </a:p>
      </dgm:t>
    </dgm:pt>
    <dgm:pt modelId="{0A19BCFD-D151-4748-AAAB-78C0594BA01A}" type="parTrans" cxnId="{CA83276D-6041-4642-8523-0C41FE931156}">
      <dgm:prSet/>
      <dgm:spPr/>
      <dgm:t>
        <a:bodyPr/>
        <a:lstStyle/>
        <a:p>
          <a:endParaRPr lang="zh-CN" altLang="en-US"/>
        </a:p>
      </dgm:t>
    </dgm:pt>
    <dgm:pt modelId="{EE7755DF-4C32-074B-A9A3-EFB4C9100289}" type="sibTrans" cxnId="{CA83276D-6041-4642-8523-0C41FE931156}">
      <dgm:prSet/>
      <dgm:spPr/>
      <dgm:t>
        <a:bodyPr/>
        <a:lstStyle/>
        <a:p>
          <a:endParaRPr lang="zh-CN" altLang="en-US"/>
        </a:p>
      </dgm:t>
    </dgm:pt>
    <dgm:pt modelId="{3CD16658-CCEF-9F45-B6E5-DFB9F0A7D2D9}">
      <dgm:prSet phldrT="[文本]" custT="1"/>
      <dgm:spPr/>
      <dgm:t>
        <a:bodyPr/>
        <a:lstStyle/>
        <a:p>
          <a:r>
            <a:rPr lang="zh-CN" altLang="en-US" sz="1600" dirty="0" smtClean="0"/>
            <a:t>数据导出</a:t>
          </a:r>
        </a:p>
      </dgm:t>
    </dgm:pt>
    <dgm:pt modelId="{58E1F2A8-B04D-5642-BBB5-BBAEF625E76C}" type="parTrans" cxnId="{E42C1158-1F50-034B-A7C1-F2EA9F694DEA}">
      <dgm:prSet/>
      <dgm:spPr/>
      <dgm:t>
        <a:bodyPr/>
        <a:lstStyle/>
        <a:p>
          <a:endParaRPr lang="zh-CN" altLang="en-US"/>
        </a:p>
      </dgm:t>
    </dgm:pt>
    <dgm:pt modelId="{39947698-93DD-2B4A-8A10-D82CFCC24A39}" type="sibTrans" cxnId="{E42C1158-1F50-034B-A7C1-F2EA9F694DEA}">
      <dgm:prSet/>
      <dgm:spPr/>
      <dgm:t>
        <a:bodyPr/>
        <a:lstStyle/>
        <a:p>
          <a:endParaRPr lang="zh-CN" altLang="en-US"/>
        </a:p>
      </dgm:t>
    </dgm:pt>
    <dgm:pt modelId="{D47BC98F-9921-C24A-BC04-B7A440E193EE}">
      <dgm:prSet phldrT="[文本]" custT="1"/>
      <dgm:spPr/>
      <dgm:t>
        <a:bodyPr/>
        <a:lstStyle/>
        <a:p>
          <a:r>
            <a:rPr lang="zh-CN" altLang="en-US" sz="1600" dirty="0" smtClean="0"/>
            <a:t>配置服务</a:t>
          </a:r>
        </a:p>
        <a:p>
          <a:r>
            <a:rPr lang="zh-CN" altLang="en-US" sz="1600" dirty="0" smtClean="0"/>
            <a:t>接口</a:t>
          </a:r>
          <a:endParaRPr lang="zh-CN" altLang="en-US" sz="1600" dirty="0"/>
        </a:p>
      </dgm:t>
    </dgm:pt>
    <dgm:pt modelId="{0E67AD58-076F-7B47-8416-ABF34F596F01}" type="parTrans" cxnId="{0FAB3508-9021-6B4A-A7AD-BFC7ECF2D33E}">
      <dgm:prSet/>
      <dgm:spPr/>
      <dgm:t>
        <a:bodyPr/>
        <a:lstStyle/>
        <a:p>
          <a:endParaRPr lang="zh-CN" altLang="en-US"/>
        </a:p>
      </dgm:t>
    </dgm:pt>
    <dgm:pt modelId="{65A34987-01EA-1343-A6CF-6445ECC9FE21}" type="sibTrans" cxnId="{0FAB3508-9021-6B4A-A7AD-BFC7ECF2D33E}">
      <dgm:prSet/>
      <dgm:spPr/>
      <dgm:t>
        <a:bodyPr/>
        <a:lstStyle/>
        <a:p>
          <a:endParaRPr lang="zh-CN" altLang="en-US"/>
        </a:p>
      </dgm:t>
    </dgm:pt>
    <dgm:pt modelId="{9466AB3F-A769-2C49-BBFB-3098D50ECAB7}" type="pres">
      <dgm:prSet presAssocID="{6B85920F-F28B-3C45-B98A-0CEA8CDF66DA}" presName="Name0" presStyleCnt="0">
        <dgm:presLayoutVars>
          <dgm:dir/>
          <dgm:animLvl val="lvl"/>
          <dgm:resizeHandles val="exact"/>
        </dgm:presLayoutVars>
      </dgm:prSet>
      <dgm:spPr/>
    </dgm:pt>
    <dgm:pt modelId="{0342DE49-9890-D14E-B7B6-439296FD9667}" type="pres">
      <dgm:prSet presAssocID="{0E932957-3772-4542-9181-B636C10ADA1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4AB212-7D1A-6149-AFF0-42E13F28B683}" type="pres">
      <dgm:prSet presAssocID="{D9FE884A-0481-C442-ACB6-BF84DF763081}" presName="parTxOnlySpace" presStyleCnt="0"/>
      <dgm:spPr/>
    </dgm:pt>
    <dgm:pt modelId="{09AA5C33-2247-AB42-BDF2-963109250B82}" type="pres">
      <dgm:prSet presAssocID="{A15870D4-2D2A-CE42-8D3C-10C13C25E00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ED9E28-A625-1844-B51B-9800C55FEFA5}" type="pres">
      <dgm:prSet presAssocID="{8CA77B15-ED84-E94C-B115-F5D53850EFCC}" presName="parTxOnlySpace" presStyleCnt="0"/>
      <dgm:spPr/>
    </dgm:pt>
    <dgm:pt modelId="{DA5EB216-9A7D-C149-B597-1E06DED1E723}" type="pres">
      <dgm:prSet presAssocID="{1DC5CBAE-0752-7549-A220-1251D4B950D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E97511-1805-8A4A-8C53-D9ABE9C3A47A}" type="pres">
      <dgm:prSet presAssocID="{EE7755DF-4C32-074B-A9A3-EFB4C9100289}" presName="parTxOnlySpace" presStyleCnt="0"/>
      <dgm:spPr/>
    </dgm:pt>
    <dgm:pt modelId="{8E574FEF-A465-844C-826A-2ECE93586D19}" type="pres">
      <dgm:prSet presAssocID="{3CD16658-CCEF-9F45-B6E5-DFB9F0A7D2D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629A89-CC92-774F-938E-1B0F8C0235FD}" type="pres">
      <dgm:prSet presAssocID="{39947698-93DD-2B4A-8A10-D82CFCC24A39}" presName="parTxOnlySpace" presStyleCnt="0"/>
      <dgm:spPr/>
    </dgm:pt>
    <dgm:pt modelId="{81B0FF11-E3D3-2242-864A-0837CF2A2292}" type="pres">
      <dgm:prSet presAssocID="{D47BC98F-9921-C24A-BC04-B7A440E193E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6BBBEA-363C-F143-9491-B17CA2AE7846}" srcId="{6B85920F-F28B-3C45-B98A-0CEA8CDF66DA}" destId="{A15870D4-2D2A-CE42-8D3C-10C13C25E008}" srcOrd="1" destOrd="0" parTransId="{7CA8BF8D-16A6-2544-9C4A-855DC5DC25CC}" sibTransId="{8CA77B15-ED84-E94C-B115-F5D53850EFCC}"/>
    <dgm:cxn modelId="{0600E04F-2C6F-5648-B291-A60BA24A9C2C}" type="presOf" srcId="{1DC5CBAE-0752-7549-A220-1251D4B950DA}" destId="{DA5EB216-9A7D-C149-B597-1E06DED1E723}" srcOrd="0" destOrd="0" presId="urn:microsoft.com/office/officeart/2005/8/layout/chevron1"/>
    <dgm:cxn modelId="{C4F2AAFE-BD9A-9F4C-89F8-50AD87025E8B}" type="presOf" srcId="{A15870D4-2D2A-CE42-8D3C-10C13C25E008}" destId="{09AA5C33-2247-AB42-BDF2-963109250B82}" srcOrd="0" destOrd="0" presId="urn:microsoft.com/office/officeart/2005/8/layout/chevron1"/>
    <dgm:cxn modelId="{CA83276D-6041-4642-8523-0C41FE931156}" srcId="{6B85920F-F28B-3C45-B98A-0CEA8CDF66DA}" destId="{1DC5CBAE-0752-7549-A220-1251D4B950DA}" srcOrd="2" destOrd="0" parTransId="{0A19BCFD-D151-4748-AAAB-78C0594BA01A}" sibTransId="{EE7755DF-4C32-074B-A9A3-EFB4C9100289}"/>
    <dgm:cxn modelId="{B27D11C2-A685-734A-98F4-2C87AC8E0AAC}" type="presOf" srcId="{0E932957-3772-4542-9181-B636C10ADA14}" destId="{0342DE49-9890-D14E-B7B6-439296FD9667}" srcOrd="0" destOrd="0" presId="urn:microsoft.com/office/officeart/2005/8/layout/chevron1"/>
    <dgm:cxn modelId="{E42C1158-1F50-034B-A7C1-F2EA9F694DEA}" srcId="{6B85920F-F28B-3C45-B98A-0CEA8CDF66DA}" destId="{3CD16658-CCEF-9F45-B6E5-DFB9F0A7D2D9}" srcOrd="3" destOrd="0" parTransId="{58E1F2A8-B04D-5642-BBB5-BBAEF625E76C}" sibTransId="{39947698-93DD-2B4A-8A10-D82CFCC24A39}"/>
    <dgm:cxn modelId="{4639BA20-F70F-CD4C-B96A-190438A34290}" type="presOf" srcId="{3CD16658-CCEF-9F45-B6E5-DFB9F0A7D2D9}" destId="{8E574FEF-A465-844C-826A-2ECE93586D19}" srcOrd="0" destOrd="0" presId="urn:microsoft.com/office/officeart/2005/8/layout/chevron1"/>
    <dgm:cxn modelId="{7B83C101-FA6D-F743-AB16-57A7C8E3423F}" type="presOf" srcId="{D47BC98F-9921-C24A-BC04-B7A440E193EE}" destId="{81B0FF11-E3D3-2242-864A-0837CF2A2292}" srcOrd="0" destOrd="0" presId="urn:microsoft.com/office/officeart/2005/8/layout/chevron1"/>
    <dgm:cxn modelId="{E2030144-EC88-6449-8139-7B9DFD65DAFE}" type="presOf" srcId="{6B85920F-F28B-3C45-B98A-0CEA8CDF66DA}" destId="{9466AB3F-A769-2C49-BBFB-3098D50ECAB7}" srcOrd="0" destOrd="0" presId="urn:microsoft.com/office/officeart/2005/8/layout/chevron1"/>
    <dgm:cxn modelId="{FCA6AD34-5B3B-0049-80E6-657119789F89}" srcId="{6B85920F-F28B-3C45-B98A-0CEA8CDF66DA}" destId="{0E932957-3772-4542-9181-B636C10ADA14}" srcOrd="0" destOrd="0" parTransId="{EFDDB060-7BD0-7A48-8E16-102D70B703BB}" sibTransId="{D9FE884A-0481-C442-ACB6-BF84DF763081}"/>
    <dgm:cxn modelId="{0FAB3508-9021-6B4A-A7AD-BFC7ECF2D33E}" srcId="{6B85920F-F28B-3C45-B98A-0CEA8CDF66DA}" destId="{D47BC98F-9921-C24A-BC04-B7A440E193EE}" srcOrd="4" destOrd="0" parTransId="{0E67AD58-076F-7B47-8416-ABF34F596F01}" sibTransId="{65A34987-01EA-1343-A6CF-6445ECC9FE21}"/>
    <dgm:cxn modelId="{EB453E57-B9B8-4E46-B362-4369F461AB53}" type="presParOf" srcId="{9466AB3F-A769-2C49-BBFB-3098D50ECAB7}" destId="{0342DE49-9890-D14E-B7B6-439296FD9667}" srcOrd="0" destOrd="0" presId="urn:microsoft.com/office/officeart/2005/8/layout/chevron1"/>
    <dgm:cxn modelId="{233C63F7-314C-AF4C-9302-081D9BC3617B}" type="presParOf" srcId="{9466AB3F-A769-2C49-BBFB-3098D50ECAB7}" destId="{CD4AB212-7D1A-6149-AFF0-42E13F28B683}" srcOrd="1" destOrd="0" presId="urn:microsoft.com/office/officeart/2005/8/layout/chevron1"/>
    <dgm:cxn modelId="{2B9EDE4B-49C7-454A-AB37-5F89600213FD}" type="presParOf" srcId="{9466AB3F-A769-2C49-BBFB-3098D50ECAB7}" destId="{09AA5C33-2247-AB42-BDF2-963109250B82}" srcOrd="2" destOrd="0" presId="urn:microsoft.com/office/officeart/2005/8/layout/chevron1"/>
    <dgm:cxn modelId="{FAE0DBAD-3BC9-C84B-8A33-55FC833FF863}" type="presParOf" srcId="{9466AB3F-A769-2C49-BBFB-3098D50ECAB7}" destId="{88ED9E28-A625-1844-B51B-9800C55FEFA5}" srcOrd="3" destOrd="0" presId="urn:microsoft.com/office/officeart/2005/8/layout/chevron1"/>
    <dgm:cxn modelId="{5B5B56CD-0FFD-7749-AFA6-0DE0A24F66DC}" type="presParOf" srcId="{9466AB3F-A769-2C49-BBFB-3098D50ECAB7}" destId="{DA5EB216-9A7D-C149-B597-1E06DED1E723}" srcOrd="4" destOrd="0" presId="urn:microsoft.com/office/officeart/2005/8/layout/chevron1"/>
    <dgm:cxn modelId="{2C24A13D-6270-2A48-BB2F-6CB19BF161FC}" type="presParOf" srcId="{9466AB3F-A769-2C49-BBFB-3098D50ECAB7}" destId="{29E97511-1805-8A4A-8C53-D9ABE9C3A47A}" srcOrd="5" destOrd="0" presId="urn:microsoft.com/office/officeart/2005/8/layout/chevron1"/>
    <dgm:cxn modelId="{D00CCAFE-5C84-B64B-8CA0-EBE026A04D36}" type="presParOf" srcId="{9466AB3F-A769-2C49-BBFB-3098D50ECAB7}" destId="{8E574FEF-A465-844C-826A-2ECE93586D19}" srcOrd="6" destOrd="0" presId="urn:microsoft.com/office/officeart/2005/8/layout/chevron1"/>
    <dgm:cxn modelId="{D39184D6-BB92-E742-AC0D-5C6FB86E5725}" type="presParOf" srcId="{9466AB3F-A769-2C49-BBFB-3098D50ECAB7}" destId="{E0629A89-CC92-774F-938E-1B0F8C0235FD}" srcOrd="7" destOrd="0" presId="urn:microsoft.com/office/officeart/2005/8/layout/chevron1"/>
    <dgm:cxn modelId="{9EFCAB12-2192-E84A-8F68-45EE8BA9DFD7}" type="presParOf" srcId="{9466AB3F-A769-2C49-BBFB-3098D50ECAB7}" destId="{81B0FF11-E3D3-2242-864A-0837CF2A229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85920F-F28B-3C45-B98A-0CEA8CDF66DA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0E932957-3772-4542-9181-B636C10ADA14}">
      <dgm:prSet phldrT="[文本]" custT="1"/>
      <dgm:spPr/>
      <dgm:t>
        <a:bodyPr/>
        <a:lstStyle/>
        <a:p>
          <a:r>
            <a:rPr lang="zh-CN" altLang="en-US" sz="1600" dirty="0" smtClean="0"/>
            <a:t>需求分析</a:t>
          </a:r>
          <a:endParaRPr lang="zh-CN" altLang="en-US" sz="1600" dirty="0"/>
        </a:p>
      </dgm:t>
    </dgm:pt>
    <dgm:pt modelId="{EFDDB060-7BD0-7A48-8E16-102D70B703BB}" type="parTrans" cxnId="{FCA6AD34-5B3B-0049-80E6-657119789F89}">
      <dgm:prSet/>
      <dgm:spPr/>
      <dgm:t>
        <a:bodyPr/>
        <a:lstStyle/>
        <a:p>
          <a:endParaRPr lang="zh-CN" altLang="en-US"/>
        </a:p>
      </dgm:t>
    </dgm:pt>
    <dgm:pt modelId="{D9FE884A-0481-C442-ACB6-BF84DF763081}" type="sibTrans" cxnId="{FCA6AD34-5B3B-0049-80E6-657119789F89}">
      <dgm:prSet/>
      <dgm:spPr/>
      <dgm:t>
        <a:bodyPr/>
        <a:lstStyle/>
        <a:p>
          <a:endParaRPr lang="zh-CN" altLang="en-US"/>
        </a:p>
      </dgm:t>
    </dgm:pt>
    <dgm:pt modelId="{A15870D4-2D2A-CE42-8D3C-10C13C25E008}">
      <dgm:prSet phldrT="[文本]" custT="1"/>
      <dgm:spPr/>
      <dgm:t>
        <a:bodyPr/>
        <a:lstStyle/>
        <a:p>
          <a:r>
            <a:rPr lang="zh-CN" altLang="en-US" sz="1600" dirty="0" smtClean="0"/>
            <a:t>数据开发</a:t>
          </a:r>
          <a:endParaRPr lang="zh-CN" altLang="en-US" sz="1600" dirty="0"/>
        </a:p>
      </dgm:t>
    </dgm:pt>
    <dgm:pt modelId="{7CA8BF8D-16A6-2544-9C4A-855DC5DC25CC}" type="parTrans" cxnId="{476BBBEA-363C-F143-9491-B17CA2AE7846}">
      <dgm:prSet/>
      <dgm:spPr/>
      <dgm:t>
        <a:bodyPr/>
        <a:lstStyle/>
        <a:p>
          <a:endParaRPr lang="zh-CN" altLang="en-US"/>
        </a:p>
      </dgm:t>
    </dgm:pt>
    <dgm:pt modelId="{8CA77B15-ED84-E94C-B115-F5D53850EFCC}" type="sibTrans" cxnId="{476BBBEA-363C-F143-9491-B17CA2AE7846}">
      <dgm:prSet/>
      <dgm:spPr/>
      <dgm:t>
        <a:bodyPr/>
        <a:lstStyle/>
        <a:p>
          <a:endParaRPr lang="zh-CN" altLang="en-US"/>
        </a:p>
      </dgm:t>
    </dgm:pt>
    <dgm:pt modelId="{1DC5CBAE-0752-7549-A220-1251D4B950DA}">
      <dgm:prSet phldrT="[文本]" custT="1"/>
      <dgm:spPr/>
      <dgm:t>
        <a:bodyPr/>
        <a:lstStyle/>
        <a:p>
          <a:r>
            <a:rPr lang="zh-CN" altLang="en-US" sz="1600" dirty="0" smtClean="0"/>
            <a:t>数据测试</a:t>
          </a:r>
          <a:endParaRPr lang="zh-CN" altLang="en-US" sz="1600" dirty="0"/>
        </a:p>
      </dgm:t>
    </dgm:pt>
    <dgm:pt modelId="{0A19BCFD-D151-4748-AAAB-78C0594BA01A}" type="parTrans" cxnId="{CA83276D-6041-4642-8523-0C41FE931156}">
      <dgm:prSet/>
      <dgm:spPr/>
      <dgm:t>
        <a:bodyPr/>
        <a:lstStyle/>
        <a:p>
          <a:endParaRPr lang="zh-CN" altLang="en-US"/>
        </a:p>
      </dgm:t>
    </dgm:pt>
    <dgm:pt modelId="{EE7755DF-4C32-074B-A9A3-EFB4C9100289}" type="sibTrans" cxnId="{CA83276D-6041-4642-8523-0C41FE931156}">
      <dgm:prSet/>
      <dgm:spPr/>
      <dgm:t>
        <a:bodyPr/>
        <a:lstStyle/>
        <a:p>
          <a:endParaRPr lang="zh-CN" altLang="en-US"/>
        </a:p>
      </dgm:t>
    </dgm:pt>
    <dgm:pt modelId="{3CD16658-CCEF-9F45-B6E5-DFB9F0A7D2D9}">
      <dgm:prSet phldrT="[文本]" custT="1"/>
      <dgm:spPr/>
      <dgm:t>
        <a:bodyPr/>
        <a:lstStyle/>
        <a:p>
          <a:r>
            <a:rPr lang="zh-CN" altLang="en-US" sz="1600" dirty="0" smtClean="0"/>
            <a:t>数据导出</a:t>
          </a:r>
        </a:p>
      </dgm:t>
    </dgm:pt>
    <dgm:pt modelId="{58E1F2A8-B04D-5642-BBB5-BBAEF625E76C}" type="parTrans" cxnId="{E42C1158-1F50-034B-A7C1-F2EA9F694DEA}">
      <dgm:prSet/>
      <dgm:spPr/>
      <dgm:t>
        <a:bodyPr/>
        <a:lstStyle/>
        <a:p>
          <a:endParaRPr lang="zh-CN" altLang="en-US"/>
        </a:p>
      </dgm:t>
    </dgm:pt>
    <dgm:pt modelId="{39947698-93DD-2B4A-8A10-D82CFCC24A39}" type="sibTrans" cxnId="{E42C1158-1F50-034B-A7C1-F2EA9F694DEA}">
      <dgm:prSet/>
      <dgm:spPr/>
      <dgm:t>
        <a:bodyPr/>
        <a:lstStyle/>
        <a:p>
          <a:endParaRPr lang="zh-CN" altLang="en-US"/>
        </a:p>
      </dgm:t>
    </dgm:pt>
    <dgm:pt modelId="{D47BC98F-9921-C24A-BC04-B7A440E193EE}">
      <dgm:prSet phldrT="[文本]" custT="1"/>
      <dgm:spPr/>
      <dgm:t>
        <a:bodyPr/>
        <a:lstStyle/>
        <a:p>
          <a:r>
            <a:rPr lang="zh-CN" altLang="en-US" sz="1600" dirty="0" smtClean="0"/>
            <a:t>配置服务</a:t>
          </a:r>
        </a:p>
        <a:p>
          <a:r>
            <a:rPr lang="zh-CN" altLang="en-US" sz="1600" dirty="0" smtClean="0"/>
            <a:t>接口</a:t>
          </a:r>
          <a:endParaRPr lang="zh-CN" altLang="en-US" sz="1600" dirty="0"/>
        </a:p>
      </dgm:t>
    </dgm:pt>
    <dgm:pt modelId="{0E67AD58-076F-7B47-8416-ABF34F596F01}" type="parTrans" cxnId="{0FAB3508-9021-6B4A-A7AD-BFC7ECF2D33E}">
      <dgm:prSet/>
      <dgm:spPr/>
      <dgm:t>
        <a:bodyPr/>
        <a:lstStyle/>
        <a:p>
          <a:endParaRPr lang="zh-CN" altLang="en-US"/>
        </a:p>
      </dgm:t>
    </dgm:pt>
    <dgm:pt modelId="{65A34987-01EA-1343-A6CF-6445ECC9FE21}" type="sibTrans" cxnId="{0FAB3508-9021-6B4A-A7AD-BFC7ECF2D33E}">
      <dgm:prSet/>
      <dgm:spPr/>
      <dgm:t>
        <a:bodyPr/>
        <a:lstStyle/>
        <a:p>
          <a:endParaRPr lang="zh-CN" altLang="en-US"/>
        </a:p>
      </dgm:t>
    </dgm:pt>
    <dgm:pt modelId="{9466AB3F-A769-2C49-BBFB-3098D50ECAB7}" type="pres">
      <dgm:prSet presAssocID="{6B85920F-F28B-3C45-B98A-0CEA8CDF66DA}" presName="Name0" presStyleCnt="0">
        <dgm:presLayoutVars>
          <dgm:dir/>
          <dgm:animLvl val="lvl"/>
          <dgm:resizeHandles val="exact"/>
        </dgm:presLayoutVars>
      </dgm:prSet>
      <dgm:spPr/>
    </dgm:pt>
    <dgm:pt modelId="{0342DE49-9890-D14E-B7B6-439296FD9667}" type="pres">
      <dgm:prSet presAssocID="{0E932957-3772-4542-9181-B636C10ADA1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4AB212-7D1A-6149-AFF0-42E13F28B683}" type="pres">
      <dgm:prSet presAssocID="{D9FE884A-0481-C442-ACB6-BF84DF763081}" presName="parTxOnlySpace" presStyleCnt="0"/>
      <dgm:spPr/>
    </dgm:pt>
    <dgm:pt modelId="{09AA5C33-2247-AB42-BDF2-963109250B82}" type="pres">
      <dgm:prSet presAssocID="{A15870D4-2D2A-CE42-8D3C-10C13C25E00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ED9E28-A625-1844-B51B-9800C55FEFA5}" type="pres">
      <dgm:prSet presAssocID="{8CA77B15-ED84-E94C-B115-F5D53850EFCC}" presName="parTxOnlySpace" presStyleCnt="0"/>
      <dgm:spPr/>
    </dgm:pt>
    <dgm:pt modelId="{DA5EB216-9A7D-C149-B597-1E06DED1E723}" type="pres">
      <dgm:prSet presAssocID="{1DC5CBAE-0752-7549-A220-1251D4B950D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E97511-1805-8A4A-8C53-D9ABE9C3A47A}" type="pres">
      <dgm:prSet presAssocID="{EE7755DF-4C32-074B-A9A3-EFB4C9100289}" presName="parTxOnlySpace" presStyleCnt="0"/>
      <dgm:spPr/>
    </dgm:pt>
    <dgm:pt modelId="{8E574FEF-A465-844C-826A-2ECE93586D19}" type="pres">
      <dgm:prSet presAssocID="{3CD16658-CCEF-9F45-B6E5-DFB9F0A7D2D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629A89-CC92-774F-938E-1B0F8C0235FD}" type="pres">
      <dgm:prSet presAssocID="{39947698-93DD-2B4A-8A10-D82CFCC24A39}" presName="parTxOnlySpace" presStyleCnt="0"/>
      <dgm:spPr/>
    </dgm:pt>
    <dgm:pt modelId="{81B0FF11-E3D3-2242-864A-0837CF2A2292}" type="pres">
      <dgm:prSet presAssocID="{D47BC98F-9921-C24A-BC04-B7A440E193E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5B41A6-0226-2846-A481-98CED6BD32E7}" type="presOf" srcId="{3CD16658-CCEF-9F45-B6E5-DFB9F0A7D2D9}" destId="{8E574FEF-A465-844C-826A-2ECE93586D19}" srcOrd="0" destOrd="0" presId="urn:microsoft.com/office/officeart/2005/8/layout/chevron1"/>
    <dgm:cxn modelId="{CA83276D-6041-4642-8523-0C41FE931156}" srcId="{6B85920F-F28B-3C45-B98A-0CEA8CDF66DA}" destId="{1DC5CBAE-0752-7549-A220-1251D4B950DA}" srcOrd="2" destOrd="0" parTransId="{0A19BCFD-D151-4748-AAAB-78C0594BA01A}" sibTransId="{EE7755DF-4C32-074B-A9A3-EFB4C9100289}"/>
    <dgm:cxn modelId="{9246F20A-F8AA-5846-AB03-7A5F5AB7E30B}" type="presOf" srcId="{A15870D4-2D2A-CE42-8D3C-10C13C25E008}" destId="{09AA5C33-2247-AB42-BDF2-963109250B82}" srcOrd="0" destOrd="0" presId="urn:microsoft.com/office/officeart/2005/8/layout/chevron1"/>
    <dgm:cxn modelId="{476BBBEA-363C-F143-9491-B17CA2AE7846}" srcId="{6B85920F-F28B-3C45-B98A-0CEA8CDF66DA}" destId="{A15870D4-2D2A-CE42-8D3C-10C13C25E008}" srcOrd="1" destOrd="0" parTransId="{7CA8BF8D-16A6-2544-9C4A-855DC5DC25CC}" sibTransId="{8CA77B15-ED84-E94C-B115-F5D53850EFCC}"/>
    <dgm:cxn modelId="{41DAA4A9-8D95-5445-AFE7-88A9113A162C}" type="presOf" srcId="{6B85920F-F28B-3C45-B98A-0CEA8CDF66DA}" destId="{9466AB3F-A769-2C49-BBFB-3098D50ECAB7}" srcOrd="0" destOrd="0" presId="urn:microsoft.com/office/officeart/2005/8/layout/chevron1"/>
    <dgm:cxn modelId="{8911AAC1-DD61-A347-B4F6-E4BA4125752B}" type="presOf" srcId="{1DC5CBAE-0752-7549-A220-1251D4B950DA}" destId="{DA5EB216-9A7D-C149-B597-1E06DED1E723}" srcOrd="0" destOrd="0" presId="urn:microsoft.com/office/officeart/2005/8/layout/chevron1"/>
    <dgm:cxn modelId="{FCA6AD34-5B3B-0049-80E6-657119789F89}" srcId="{6B85920F-F28B-3C45-B98A-0CEA8CDF66DA}" destId="{0E932957-3772-4542-9181-B636C10ADA14}" srcOrd="0" destOrd="0" parTransId="{EFDDB060-7BD0-7A48-8E16-102D70B703BB}" sibTransId="{D9FE884A-0481-C442-ACB6-BF84DF763081}"/>
    <dgm:cxn modelId="{698F708A-8ED8-5248-B117-77EE0984A7D6}" type="presOf" srcId="{0E932957-3772-4542-9181-B636C10ADA14}" destId="{0342DE49-9890-D14E-B7B6-439296FD9667}" srcOrd="0" destOrd="0" presId="urn:microsoft.com/office/officeart/2005/8/layout/chevron1"/>
    <dgm:cxn modelId="{0FAB3508-9021-6B4A-A7AD-BFC7ECF2D33E}" srcId="{6B85920F-F28B-3C45-B98A-0CEA8CDF66DA}" destId="{D47BC98F-9921-C24A-BC04-B7A440E193EE}" srcOrd="4" destOrd="0" parTransId="{0E67AD58-076F-7B47-8416-ABF34F596F01}" sibTransId="{65A34987-01EA-1343-A6CF-6445ECC9FE21}"/>
    <dgm:cxn modelId="{F904D8D1-7AFE-8E47-BF67-8D2C9C814144}" type="presOf" srcId="{D47BC98F-9921-C24A-BC04-B7A440E193EE}" destId="{81B0FF11-E3D3-2242-864A-0837CF2A2292}" srcOrd="0" destOrd="0" presId="urn:microsoft.com/office/officeart/2005/8/layout/chevron1"/>
    <dgm:cxn modelId="{E42C1158-1F50-034B-A7C1-F2EA9F694DEA}" srcId="{6B85920F-F28B-3C45-B98A-0CEA8CDF66DA}" destId="{3CD16658-CCEF-9F45-B6E5-DFB9F0A7D2D9}" srcOrd="3" destOrd="0" parTransId="{58E1F2A8-B04D-5642-BBB5-BBAEF625E76C}" sibTransId="{39947698-93DD-2B4A-8A10-D82CFCC24A39}"/>
    <dgm:cxn modelId="{584BEEB0-9C94-904F-8200-DCEAA0CD94B9}" type="presParOf" srcId="{9466AB3F-A769-2C49-BBFB-3098D50ECAB7}" destId="{0342DE49-9890-D14E-B7B6-439296FD9667}" srcOrd="0" destOrd="0" presId="urn:microsoft.com/office/officeart/2005/8/layout/chevron1"/>
    <dgm:cxn modelId="{3FB0BCDE-D2C0-F042-98C8-FDCAB50FFF74}" type="presParOf" srcId="{9466AB3F-A769-2C49-BBFB-3098D50ECAB7}" destId="{CD4AB212-7D1A-6149-AFF0-42E13F28B683}" srcOrd="1" destOrd="0" presId="urn:microsoft.com/office/officeart/2005/8/layout/chevron1"/>
    <dgm:cxn modelId="{3066DEFB-B177-584F-807D-44B92B5E71CE}" type="presParOf" srcId="{9466AB3F-A769-2C49-BBFB-3098D50ECAB7}" destId="{09AA5C33-2247-AB42-BDF2-963109250B82}" srcOrd="2" destOrd="0" presId="urn:microsoft.com/office/officeart/2005/8/layout/chevron1"/>
    <dgm:cxn modelId="{B1E77BF8-4BF9-C349-978E-0B7DC28754ED}" type="presParOf" srcId="{9466AB3F-A769-2C49-BBFB-3098D50ECAB7}" destId="{88ED9E28-A625-1844-B51B-9800C55FEFA5}" srcOrd="3" destOrd="0" presId="urn:microsoft.com/office/officeart/2005/8/layout/chevron1"/>
    <dgm:cxn modelId="{A4BD5BF7-41BD-014E-9B7B-63B35D86D6B6}" type="presParOf" srcId="{9466AB3F-A769-2C49-BBFB-3098D50ECAB7}" destId="{DA5EB216-9A7D-C149-B597-1E06DED1E723}" srcOrd="4" destOrd="0" presId="urn:microsoft.com/office/officeart/2005/8/layout/chevron1"/>
    <dgm:cxn modelId="{7748DAD1-C7AF-DA4B-8F43-94291ED22E9E}" type="presParOf" srcId="{9466AB3F-A769-2C49-BBFB-3098D50ECAB7}" destId="{29E97511-1805-8A4A-8C53-D9ABE9C3A47A}" srcOrd="5" destOrd="0" presId="urn:microsoft.com/office/officeart/2005/8/layout/chevron1"/>
    <dgm:cxn modelId="{289FCFF4-B949-D144-B6A2-D05FAEC75ADC}" type="presParOf" srcId="{9466AB3F-A769-2C49-BBFB-3098D50ECAB7}" destId="{8E574FEF-A465-844C-826A-2ECE93586D19}" srcOrd="6" destOrd="0" presId="urn:microsoft.com/office/officeart/2005/8/layout/chevron1"/>
    <dgm:cxn modelId="{AE2B7686-CC6D-DE41-B0E3-B3D80EE2A3BA}" type="presParOf" srcId="{9466AB3F-A769-2C49-BBFB-3098D50ECAB7}" destId="{E0629A89-CC92-774F-938E-1B0F8C0235FD}" srcOrd="7" destOrd="0" presId="urn:microsoft.com/office/officeart/2005/8/layout/chevron1"/>
    <dgm:cxn modelId="{52A53C01-DACD-4C4C-BAB3-833E831D9EB2}" type="presParOf" srcId="{9466AB3F-A769-2C49-BBFB-3098D50ECAB7}" destId="{81B0FF11-E3D3-2242-864A-0837CF2A229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85920F-F28B-3C45-B98A-0CEA8CDF66DA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0E932957-3772-4542-9181-B636C10ADA14}">
      <dgm:prSet phldrT="[文本]" custT="1"/>
      <dgm:spPr/>
      <dgm:t>
        <a:bodyPr/>
        <a:lstStyle/>
        <a:p>
          <a:r>
            <a:rPr lang="zh-CN" altLang="en-US" sz="1600" dirty="0" smtClean="0"/>
            <a:t>需求分析</a:t>
          </a:r>
          <a:endParaRPr lang="zh-CN" altLang="en-US" sz="1600" dirty="0"/>
        </a:p>
      </dgm:t>
    </dgm:pt>
    <dgm:pt modelId="{EFDDB060-7BD0-7A48-8E16-102D70B703BB}" type="parTrans" cxnId="{FCA6AD34-5B3B-0049-80E6-657119789F89}">
      <dgm:prSet/>
      <dgm:spPr/>
      <dgm:t>
        <a:bodyPr/>
        <a:lstStyle/>
        <a:p>
          <a:endParaRPr lang="zh-CN" altLang="en-US"/>
        </a:p>
      </dgm:t>
    </dgm:pt>
    <dgm:pt modelId="{D9FE884A-0481-C442-ACB6-BF84DF763081}" type="sibTrans" cxnId="{FCA6AD34-5B3B-0049-80E6-657119789F89}">
      <dgm:prSet/>
      <dgm:spPr/>
      <dgm:t>
        <a:bodyPr/>
        <a:lstStyle/>
        <a:p>
          <a:endParaRPr lang="zh-CN" altLang="en-US"/>
        </a:p>
      </dgm:t>
    </dgm:pt>
    <dgm:pt modelId="{A15870D4-2D2A-CE42-8D3C-10C13C25E008}">
      <dgm:prSet phldrT="[文本]" custT="1"/>
      <dgm:spPr/>
      <dgm:t>
        <a:bodyPr/>
        <a:lstStyle/>
        <a:p>
          <a:r>
            <a:rPr lang="zh-CN" altLang="en-US" sz="1600" dirty="0" smtClean="0"/>
            <a:t>数据开发</a:t>
          </a:r>
          <a:endParaRPr lang="zh-CN" altLang="en-US" sz="1600" dirty="0"/>
        </a:p>
      </dgm:t>
    </dgm:pt>
    <dgm:pt modelId="{7CA8BF8D-16A6-2544-9C4A-855DC5DC25CC}" type="parTrans" cxnId="{476BBBEA-363C-F143-9491-B17CA2AE7846}">
      <dgm:prSet/>
      <dgm:spPr/>
      <dgm:t>
        <a:bodyPr/>
        <a:lstStyle/>
        <a:p>
          <a:endParaRPr lang="zh-CN" altLang="en-US"/>
        </a:p>
      </dgm:t>
    </dgm:pt>
    <dgm:pt modelId="{8CA77B15-ED84-E94C-B115-F5D53850EFCC}" type="sibTrans" cxnId="{476BBBEA-363C-F143-9491-B17CA2AE7846}">
      <dgm:prSet/>
      <dgm:spPr/>
      <dgm:t>
        <a:bodyPr/>
        <a:lstStyle/>
        <a:p>
          <a:endParaRPr lang="zh-CN" altLang="en-US"/>
        </a:p>
      </dgm:t>
    </dgm:pt>
    <dgm:pt modelId="{1DC5CBAE-0752-7549-A220-1251D4B950DA}">
      <dgm:prSet phldrT="[文本]" custT="1"/>
      <dgm:spPr/>
      <dgm:t>
        <a:bodyPr/>
        <a:lstStyle/>
        <a:p>
          <a:r>
            <a:rPr lang="zh-CN" altLang="en-US" sz="1600" dirty="0" smtClean="0"/>
            <a:t>数据测试</a:t>
          </a:r>
          <a:endParaRPr lang="zh-CN" altLang="en-US" sz="1600" dirty="0"/>
        </a:p>
      </dgm:t>
    </dgm:pt>
    <dgm:pt modelId="{0A19BCFD-D151-4748-AAAB-78C0594BA01A}" type="parTrans" cxnId="{CA83276D-6041-4642-8523-0C41FE931156}">
      <dgm:prSet/>
      <dgm:spPr/>
      <dgm:t>
        <a:bodyPr/>
        <a:lstStyle/>
        <a:p>
          <a:endParaRPr lang="zh-CN" altLang="en-US"/>
        </a:p>
      </dgm:t>
    </dgm:pt>
    <dgm:pt modelId="{EE7755DF-4C32-074B-A9A3-EFB4C9100289}" type="sibTrans" cxnId="{CA83276D-6041-4642-8523-0C41FE931156}">
      <dgm:prSet/>
      <dgm:spPr/>
      <dgm:t>
        <a:bodyPr/>
        <a:lstStyle/>
        <a:p>
          <a:endParaRPr lang="zh-CN" altLang="en-US"/>
        </a:p>
      </dgm:t>
    </dgm:pt>
    <dgm:pt modelId="{3CD16658-CCEF-9F45-B6E5-DFB9F0A7D2D9}">
      <dgm:prSet phldrT="[文本]" custT="1"/>
      <dgm:spPr/>
      <dgm:t>
        <a:bodyPr/>
        <a:lstStyle/>
        <a:p>
          <a:r>
            <a:rPr lang="zh-CN" altLang="en-US" sz="1600" dirty="0" smtClean="0"/>
            <a:t>数据导出</a:t>
          </a:r>
        </a:p>
      </dgm:t>
    </dgm:pt>
    <dgm:pt modelId="{58E1F2A8-B04D-5642-BBB5-BBAEF625E76C}" type="parTrans" cxnId="{E42C1158-1F50-034B-A7C1-F2EA9F694DEA}">
      <dgm:prSet/>
      <dgm:spPr/>
      <dgm:t>
        <a:bodyPr/>
        <a:lstStyle/>
        <a:p>
          <a:endParaRPr lang="zh-CN" altLang="en-US"/>
        </a:p>
      </dgm:t>
    </dgm:pt>
    <dgm:pt modelId="{39947698-93DD-2B4A-8A10-D82CFCC24A39}" type="sibTrans" cxnId="{E42C1158-1F50-034B-A7C1-F2EA9F694DEA}">
      <dgm:prSet/>
      <dgm:spPr/>
      <dgm:t>
        <a:bodyPr/>
        <a:lstStyle/>
        <a:p>
          <a:endParaRPr lang="zh-CN" altLang="en-US"/>
        </a:p>
      </dgm:t>
    </dgm:pt>
    <dgm:pt modelId="{D47BC98F-9921-C24A-BC04-B7A440E193EE}">
      <dgm:prSet phldrT="[文本]" custT="1"/>
      <dgm:spPr/>
      <dgm:t>
        <a:bodyPr/>
        <a:lstStyle/>
        <a:p>
          <a:r>
            <a:rPr lang="zh-CN" altLang="en-US" sz="1600" dirty="0" smtClean="0"/>
            <a:t>配置服务</a:t>
          </a:r>
        </a:p>
        <a:p>
          <a:r>
            <a:rPr lang="zh-CN" altLang="en-US" sz="1600" dirty="0" smtClean="0"/>
            <a:t>接口</a:t>
          </a:r>
          <a:endParaRPr lang="zh-CN" altLang="en-US" sz="1600" dirty="0"/>
        </a:p>
      </dgm:t>
    </dgm:pt>
    <dgm:pt modelId="{0E67AD58-076F-7B47-8416-ABF34F596F01}" type="parTrans" cxnId="{0FAB3508-9021-6B4A-A7AD-BFC7ECF2D33E}">
      <dgm:prSet/>
      <dgm:spPr/>
      <dgm:t>
        <a:bodyPr/>
        <a:lstStyle/>
        <a:p>
          <a:endParaRPr lang="zh-CN" altLang="en-US"/>
        </a:p>
      </dgm:t>
    </dgm:pt>
    <dgm:pt modelId="{65A34987-01EA-1343-A6CF-6445ECC9FE21}" type="sibTrans" cxnId="{0FAB3508-9021-6B4A-A7AD-BFC7ECF2D33E}">
      <dgm:prSet/>
      <dgm:spPr/>
      <dgm:t>
        <a:bodyPr/>
        <a:lstStyle/>
        <a:p>
          <a:endParaRPr lang="zh-CN" altLang="en-US"/>
        </a:p>
      </dgm:t>
    </dgm:pt>
    <dgm:pt modelId="{9466AB3F-A769-2C49-BBFB-3098D50ECAB7}" type="pres">
      <dgm:prSet presAssocID="{6B85920F-F28B-3C45-B98A-0CEA8CDF66DA}" presName="Name0" presStyleCnt="0">
        <dgm:presLayoutVars>
          <dgm:dir/>
          <dgm:animLvl val="lvl"/>
          <dgm:resizeHandles val="exact"/>
        </dgm:presLayoutVars>
      </dgm:prSet>
      <dgm:spPr/>
    </dgm:pt>
    <dgm:pt modelId="{0342DE49-9890-D14E-B7B6-439296FD9667}" type="pres">
      <dgm:prSet presAssocID="{0E932957-3772-4542-9181-B636C10ADA1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4AB212-7D1A-6149-AFF0-42E13F28B683}" type="pres">
      <dgm:prSet presAssocID="{D9FE884A-0481-C442-ACB6-BF84DF763081}" presName="parTxOnlySpace" presStyleCnt="0"/>
      <dgm:spPr/>
    </dgm:pt>
    <dgm:pt modelId="{09AA5C33-2247-AB42-BDF2-963109250B82}" type="pres">
      <dgm:prSet presAssocID="{A15870D4-2D2A-CE42-8D3C-10C13C25E00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ED9E28-A625-1844-B51B-9800C55FEFA5}" type="pres">
      <dgm:prSet presAssocID="{8CA77B15-ED84-E94C-B115-F5D53850EFCC}" presName="parTxOnlySpace" presStyleCnt="0"/>
      <dgm:spPr/>
    </dgm:pt>
    <dgm:pt modelId="{DA5EB216-9A7D-C149-B597-1E06DED1E723}" type="pres">
      <dgm:prSet presAssocID="{1DC5CBAE-0752-7549-A220-1251D4B950D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E97511-1805-8A4A-8C53-D9ABE9C3A47A}" type="pres">
      <dgm:prSet presAssocID="{EE7755DF-4C32-074B-A9A3-EFB4C9100289}" presName="parTxOnlySpace" presStyleCnt="0"/>
      <dgm:spPr/>
    </dgm:pt>
    <dgm:pt modelId="{8E574FEF-A465-844C-826A-2ECE93586D19}" type="pres">
      <dgm:prSet presAssocID="{3CD16658-CCEF-9F45-B6E5-DFB9F0A7D2D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629A89-CC92-774F-938E-1B0F8C0235FD}" type="pres">
      <dgm:prSet presAssocID="{39947698-93DD-2B4A-8A10-D82CFCC24A39}" presName="parTxOnlySpace" presStyleCnt="0"/>
      <dgm:spPr/>
    </dgm:pt>
    <dgm:pt modelId="{81B0FF11-E3D3-2242-864A-0837CF2A2292}" type="pres">
      <dgm:prSet presAssocID="{D47BC98F-9921-C24A-BC04-B7A440E193E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F53710F-1E6F-E543-9A91-6AD75FA0C50C}" type="presOf" srcId="{D47BC98F-9921-C24A-BC04-B7A440E193EE}" destId="{81B0FF11-E3D3-2242-864A-0837CF2A2292}" srcOrd="0" destOrd="0" presId="urn:microsoft.com/office/officeart/2005/8/layout/chevron1"/>
    <dgm:cxn modelId="{205F3EB2-CD63-FF47-A2C4-9277FA236242}" type="presOf" srcId="{3CD16658-CCEF-9F45-B6E5-DFB9F0A7D2D9}" destId="{8E574FEF-A465-844C-826A-2ECE93586D19}" srcOrd="0" destOrd="0" presId="urn:microsoft.com/office/officeart/2005/8/layout/chevron1"/>
    <dgm:cxn modelId="{7072A8B6-E684-4642-9237-45A686AF09F8}" type="presOf" srcId="{6B85920F-F28B-3C45-B98A-0CEA8CDF66DA}" destId="{9466AB3F-A769-2C49-BBFB-3098D50ECAB7}" srcOrd="0" destOrd="0" presId="urn:microsoft.com/office/officeart/2005/8/layout/chevron1"/>
    <dgm:cxn modelId="{CA83276D-6041-4642-8523-0C41FE931156}" srcId="{6B85920F-F28B-3C45-B98A-0CEA8CDF66DA}" destId="{1DC5CBAE-0752-7549-A220-1251D4B950DA}" srcOrd="2" destOrd="0" parTransId="{0A19BCFD-D151-4748-AAAB-78C0594BA01A}" sibTransId="{EE7755DF-4C32-074B-A9A3-EFB4C9100289}"/>
    <dgm:cxn modelId="{FECEC46F-E2D1-0746-BE6F-71202AB9F313}" type="presOf" srcId="{1DC5CBAE-0752-7549-A220-1251D4B950DA}" destId="{DA5EB216-9A7D-C149-B597-1E06DED1E723}" srcOrd="0" destOrd="0" presId="urn:microsoft.com/office/officeart/2005/8/layout/chevron1"/>
    <dgm:cxn modelId="{476BBBEA-363C-F143-9491-B17CA2AE7846}" srcId="{6B85920F-F28B-3C45-B98A-0CEA8CDF66DA}" destId="{A15870D4-2D2A-CE42-8D3C-10C13C25E008}" srcOrd="1" destOrd="0" parTransId="{7CA8BF8D-16A6-2544-9C4A-855DC5DC25CC}" sibTransId="{8CA77B15-ED84-E94C-B115-F5D53850EFCC}"/>
    <dgm:cxn modelId="{A593DC4F-3344-F84A-80E2-8E73192CCB43}" type="presOf" srcId="{A15870D4-2D2A-CE42-8D3C-10C13C25E008}" destId="{09AA5C33-2247-AB42-BDF2-963109250B82}" srcOrd="0" destOrd="0" presId="urn:microsoft.com/office/officeart/2005/8/layout/chevron1"/>
    <dgm:cxn modelId="{FCA6AD34-5B3B-0049-80E6-657119789F89}" srcId="{6B85920F-F28B-3C45-B98A-0CEA8CDF66DA}" destId="{0E932957-3772-4542-9181-B636C10ADA14}" srcOrd="0" destOrd="0" parTransId="{EFDDB060-7BD0-7A48-8E16-102D70B703BB}" sibTransId="{D9FE884A-0481-C442-ACB6-BF84DF763081}"/>
    <dgm:cxn modelId="{0FAB3508-9021-6B4A-A7AD-BFC7ECF2D33E}" srcId="{6B85920F-F28B-3C45-B98A-0CEA8CDF66DA}" destId="{D47BC98F-9921-C24A-BC04-B7A440E193EE}" srcOrd="4" destOrd="0" parTransId="{0E67AD58-076F-7B47-8416-ABF34F596F01}" sibTransId="{65A34987-01EA-1343-A6CF-6445ECC9FE21}"/>
    <dgm:cxn modelId="{8DD7D786-7139-414A-82BC-E0030728CFBE}" type="presOf" srcId="{0E932957-3772-4542-9181-B636C10ADA14}" destId="{0342DE49-9890-D14E-B7B6-439296FD9667}" srcOrd="0" destOrd="0" presId="urn:microsoft.com/office/officeart/2005/8/layout/chevron1"/>
    <dgm:cxn modelId="{E42C1158-1F50-034B-A7C1-F2EA9F694DEA}" srcId="{6B85920F-F28B-3C45-B98A-0CEA8CDF66DA}" destId="{3CD16658-CCEF-9F45-B6E5-DFB9F0A7D2D9}" srcOrd="3" destOrd="0" parTransId="{58E1F2A8-B04D-5642-BBB5-BBAEF625E76C}" sibTransId="{39947698-93DD-2B4A-8A10-D82CFCC24A39}"/>
    <dgm:cxn modelId="{393C7363-CAF4-1840-A55E-565ACF25ACC5}" type="presParOf" srcId="{9466AB3F-A769-2C49-BBFB-3098D50ECAB7}" destId="{0342DE49-9890-D14E-B7B6-439296FD9667}" srcOrd="0" destOrd="0" presId="urn:microsoft.com/office/officeart/2005/8/layout/chevron1"/>
    <dgm:cxn modelId="{80208EFA-4583-BB42-9907-44CC090CCF4B}" type="presParOf" srcId="{9466AB3F-A769-2C49-BBFB-3098D50ECAB7}" destId="{CD4AB212-7D1A-6149-AFF0-42E13F28B683}" srcOrd="1" destOrd="0" presId="urn:microsoft.com/office/officeart/2005/8/layout/chevron1"/>
    <dgm:cxn modelId="{84820E1E-193D-CE44-B8AB-D634EC633632}" type="presParOf" srcId="{9466AB3F-A769-2C49-BBFB-3098D50ECAB7}" destId="{09AA5C33-2247-AB42-BDF2-963109250B82}" srcOrd="2" destOrd="0" presId="urn:microsoft.com/office/officeart/2005/8/layout/chevron1"/>
    <dgm:cxn modelId="{57EC7EBE-E905-1E46-8B63-0B690FF29996}" type="presParOf" srcId="{9466AB3F-A769-2C49-BBFB-3098D50ECAB7}" destId="{88ED9E28-A625-1844-B51B-9800C55FEFA5}" srcOrd="3" destOrd="0" presId="urn:microsoft.com/office/officeart/2005/8/layout/chevron1"/>
    <dgm:cxn modelId="{06860020-627B-644D-B7A1-CF334CEC567D}" type="presParOf" srcId="{9466AB3F-A769-2C49-BBFB-3098D50ECAB7}" destId="{DA5EB216-9A7D-C149-B597-1E06DED1E723}" srcOrd="4" destOrd="0" presId="urn:microsoft.com/office/officeart/2005/8/layout/chevron1"/>
    <dgm:cxn modelId="{D60639E6-2EC0-5B47-BCB1-E5BF128FD61F}" type="presParOf" srcId="{9466AB3F-A769-2C49-BBFB-3098D50ECAB7}" destId="{29E97511-1805-8A4A-8C53-D9ABE9C3A47A}" srcOrd="5" destOrd="0" presId="urn:microsoft.com/office/officeart/2005/8/layout/chevron1"/>
    <dgm:cxn modelId="{8FC1077B-FA55-2F4B-AFFE-501C6A90E98E}" type="presParOf" srcId="{9466AB3F-A769-2C49-BBFB-3098D50ECAB7}" destId="{8E574FEF-A465-844C-826A-2ECE93586D19}" srcOrd="6" destOrd="0" presId="urn:microsoft.com/office/officeart/2005/8/layout/chevron1"/>
    <dgm:cxn modelId="{5094866E-0835-2849-ABA8-A273F9138C09}" type="presParOf" srcId="{9466AB3F-A769-2C49-BBFB-3098D50ECAB7}" destId="{E0629A89-CC92-774F-938E-1B0F8C0235FD}" srcOrd="7" destOrd="0" presId="urn:microsoft.com/office/officeart/2005/8/layout/chevron1"/>
    <dgm:cxn modelId="{93D98C6D-134B-1D4B-B155-596AC21E28D9}" type="presParOf" srcId="{9466AB3F-A769-2C49-BBFB-3098D50ECAB7}" destId="{81B0FF11-E3D3-2242-864A-0837CF2A229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85920F-F28B-3C45-B98A-0CEA8CDF66DA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0E932957-3772-4542-9181-B636C10ADA14}">
      <dgm:prSet phldrT="[文本]" custT="1"/>
      <dgm:spPr/>
      <dgm:t>
        <a:bodyPr/>
        <a:lstStyle/>
        <a:p>
          <a:r>
            <a:rPr lang="zh-CN" altLang="en-US" sz="1600" dirty="0" smtClean="0"/>
            <a:t>需求分析</a:t>
          </a:r>
          <a:endParaRPr lang="zh-CN" altLang="en-US" sz="1600" dirty="0"/>
        </a:p>
      </dgm:t>
    </dgm:pt>
    <dgm:pt modelId="{EFDDB060-7BD0-7A48-8E16-102D70B703BB}" type="parTrans" cxnId="{FCA6AD34-5B3B-0049-80E6-657119789F89}">
      <dgm:prSet/>
      <dgm:spPr/>
      <dgm:t>
        <a:bodyPr/>
        <a:lstStyle/>
        <a:p>
          <a:endParaRPr lang="zh-CN" altLang="en-US"/>
        </a:p>
      </dgm:t>
    </dgm:pt>
    <dgm:pt modelId="{D9FE884A-0481-C442-ACB6-BF84DF763081}" type="sibTrans" cxnId="{FCA6AD34-5B3B-0049-80E6-657119789F89}">
      <dgm:prSet/>
      <dgm:spPr/>
      <dgm:t>
        <a:bodyPr/>
        <a:lstStyle/>
        <a:p>
          <a:endParaRPr lang="zh-CN" altLang="en-US"/>
        </a:p>
      </dgm:t>
    </dgm:pt>
    <dgm:pt modelId="{A15870D4-2D2A-CE42-8D3C-10C13C25E008}">
      <dgm:prSet phldrT="[文本]" custT="1"/>
      <dgm:spPr/>
      <dgm:t>
        <a:bodyPr/>
        <a:lstStyle/>
        <a:p>
          <a:r>
            <a:rPr lang="zh-CN" altLang="en-US" sz="1600" dirty="0" smtClean="0"/>
            <a:t>数据开发</a:t>
          </a:r>
          <a:endParaRPr lang="zh-CN" altLang="en-US" sz="1600" dirty="0"/>
        </a:p>
      </dgm:t>
    </dgm:pt>
    <dgm:pt modelId="{7CA8BF8D-16A6-2544-9C4A-855DC5DC25CC}" type="parTrans" cxnId="{476BBBEA-363C-F143-9491-B17CA2AE7846}">
      <dgm:prSet/>
      <dgm:spPr/>
      <dgm:t>
        <a:bodyPr/>
        <a:lstStyle/>
        <a:p>
          <a:endParaRPr lang="zh-CN" altLang="en-US"/>
        </a:p>
      </dgm:t>
    </dgm:pt>
    <dgm:pt modelId="{8CA77B15-ED84-E94C-B115-F5D53850EFCC}" type="sibTrans" cxnId="{476BBBEA-363C-F143-9491-B17CA2AE7846}">
      <dgm:prSet/>
      <dgm:spPr/>
      <dgm:t>
        <a:bodyPr/>
        <a:lstStyle/>
        <a:p>
          <a:endParaRPr lang="zh-CN" altLang="en-US"/>
        </a:p>
      </dgm:t>
    </dgm:pt>
    <dgm:pt modelId="{1DC5CBAE-0752-7549-A220-1251D4B950DA}">
      <dgm:prSet phldrT="[文本]" custT="1"/>
      <dgm:spPr/>
      <dgm:t>
        <a:bodyPr/>
        <a:lstStyle/>
        <a:p>
          <a:r>
            <a:rPr lang="zh-CN" altLang="en-US" sz="1600" dirty="0" smtClean="0"/>
            <a:t>数据测试</a:t>
          </a:r>
          <a:endParaRPr lang="zh-CN" altLang="en-US" sz="1600" dirty="0"/>
        </a:p>
      </dgm:t>
    </dgm:pt>
    <dgm:pt modelId="{0A19BCFD-D151-4748-AAAB-78C0594BA01A}" type="parTrans" cxnId="{CA83276D-6041-4642-8523-0C41FE931156}">
      <dgm:prSet/>
      <dgm:spPr/>
      <dgm:t>
        <a:bodyPr/>
        <a:lstStyle/>
        <a:p>
          <a:endParaRPr lang="zh-CN" altLang="en-US"/>
        </a:p>
      </dgm:t>
    </dgm:pt>
    <dgm:pt modelId="{EE7755DF-4C32-074B-A9A3-EFB4C9100289}" type="sibTrans" cxnId="{CA83276D-6041-4642-8523-0C41FE931156}">
      <dgm:prSet/>
      <dgm:spPr/>
      <dgm:t>
        <a:bodyPr/>
        <a:lstStyle/>
        <a:p>
          <a:endParaRPr lang="zh-CN" altLang="en-US"/>
        </a:p>
      </dgm:t>
    </dgm:pt>
    <dgm:pt modelId="{3CD16658-CCEF-9F45-B6E5-DFB9F0A7D2D9}">
      <dgm:prSet phldrT="[文本]" custT="1"/>
      <dgm:spPr/>
      <dgm:t>
        <a:bodyPr/>
        <a:lstStyle/>
        <a:p>
          <a:r>
            <a:rPr lang="zh-CN" altLang="en-US" sz="1600" dirty="0" smtClean="0"/>
            <a:t>数据导出</a:t>
          </a:r>
        </a:p>
      </dgm:t>
    </dgm:pt>
    <dgm:pt modelId="{58E1F2A8-B04D-5642-BBB5-BBAEF625E76C}" type="parTrans" cxnId="{E42C1158-1F50-034B-A7C1-F2EA9F694DEA}">
      <dgm:prSet/>
      <dgm:spPr/>
      <dgm:t>
        <a:bodyPr/>
        <a:lstStyle/>
        <a:p>
          <a:endParaRPr lang="zh-CN" altLang="en-US"/>
        </a:p>
      </dgm:t>
    </dgm:pt>
    <dgm:pt modelId="{39947698-93DD-2B4A-8A10-D82CFCC24A39}" type="sibTrans" cxnId="{E42C1158-1F50-034B-A7C1-F2EA9F694DEA}">
      <dgm:prSet/>
      <dgm:spPr/>
      <dgm:t>
        <a:bodyPr/>
        <a:lstStyle/>
        <a:p>
          <a:endParaRPr lang="zh-CN" altLang="en-US"/>
        </a:p>
      </dgm:t>
    </dgm:pt>
    <dgm:pt modelId="{D47BC98F-9921-C24A-BC04-B7A440E193EE}">
      <dgm:prSet phldrT="[文本]" custT="1"/>
      <dgm:spPr/>
      <dgm:t>
        <a:bodyPr/>
        <a:lstStyle/>
        <a:p>
          <a:r>
            <a:rPr lang="zh-CN" altLang="en-US" sz="1600" dirty="0" smtClean="0"/>
            <a:t>配置服务</a:t>
          </a:r>
        </a:p>
        <a:p>
          <a:r>
            <a:rPr lang="zh-CN" altLang="en-US" sz="1600" dirty="0" smtClean="0"/>
            <a:t>接口</a:t>
          </a:r>
          <a:endParaRPr lang="zh-CN" altLang="en-US" sz="1600" dirty="0"/>
        </a:p>
      </dgm:t>
    </dgm:pt>
    <dgm:pt modelId="{0E67AD58-076F-7B47-8416-ABF34F596F01}" type="parTrans" cxnId="{0FAB3508-9021-6B4A-A7AD-BFC7ECF2D33E}">
      <dgm:prSet/>
      <dgm:spPr/>
      <dgm:t>
        <a:bodyPr/>
        <a:lstStyle/>
        <a:p>
          <a:endParaRPr lang="zh-CN" altLang="en-US"/>
        </a:p>
      </dgm:t>
    </dgm:pt>
    <dgm:pt modelId="{65A34987-01EA-1343-A6CF-6445ECC9FE21}" type="sibTrans" cxnId="{0FAB3508-9021-6B4A-A7AD-BFC7ECF2D33E}">
      <dgm:prSet/>
      <dgm:spPr/>
      <dgm:t>
        <a:bodyPr/>
        <a:lstStyle/>
        <a:p>
          <a:endParaRPr lang="zh-CN" altLang="en-US"/>
        </a:p>
      </dgm:t>
    </dgm:pt>
    <dgm:pt modelId="{9466AB3F-A769-2C49-BBFB-3098D50ECAB7}" type="pres">
      <dgm:prSet presAssocID="{6B85920F-F28B-3C45-B98A-0CEA8CDF66DA}" presName="Name0" presStyleCnt="0">
        <dgm:presLayoutVars>
          <dgm:dir/>
          <dgm:animLvl val="lvl"/>
          <dgm:resizeHandles val="exact"/>
        </dgm:presLayoutVars>
      </dgm:prSet>
      <dgm:spPr/>
    </dgm:pt>
    <dgm:pt modelId="{0342DE49-9890-D14E-B7B6-439296FD9667}" type="pres">
      <dgm:prSet presAssocID="{0E932957-3772-4542-9181-B636C10ADA1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4AB212-7D1A-6149-AFF0-42E13F28B683}" type="pres">
      <dgm:prSet presAssocID="{D9FE884A-0481-C442-ACB6-BF84DF763081}" presName="parTxOnlySpace" presStyleCnt="0"/>
      <dgm:spPr/>
    </dgm:pt>
    <dgm:pt modelId="{09AA5C33-2247-AB42-BDF2-963109250B82}" type="pres">
      <dgm:prSet presAssocID="{A15870D4-2D2A-CE42-8D3C-10C13C25E00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ED9E28-A625-1844-B51B-9800C55FEFA5}" type="pres">
      <dgm:prSet presAssocID="{8CA77B15-ED84-E94C-B115-F5D53850EFCC}" presName="parTxOnlySpace" presStyleCnt="0"/>
      <dgm:spPr/>
    </dgm:pt>
    <dgm:pt modelId="{DA5EB216-9A7D-C149-B597-1E06DED1E723}" type="pres">
      <dgm:prSet presAssocID="{1DC5CBAE-0752-7549-A220-1251D4B950D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E97511-1805-8A4A-8C53-D9ABE9C3A47A}" type="pres">
      <dgm:prSet presAssocID="{EE7755DF-4C32-074B-A9A3-EFB4C9100289}" presName="parTxOnlySpace" presStyleCnt="0"/>
      <dgm:spPr/>
    </dgm:pt>
    <dgm:pt modelId="{8E574FEF-A465-844C-826A-2ECE93586D19}" type="pres">
      <dgm:prSet presAssocID="{3CD16658-CCEF-9F45-B6E5-DFB9F0A7D2D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629A89-CC92-774F-938E-1B0F8C0235FD}" type="pres">
      <dgm:prSet presAssocID="{39947698-93DD-2B4A-8A10-D82CFCC24A39}" presName="parTxOnlySpace" presStyleCnt="0"/>
      <dgm:spPr/>
    </dgm:pt>
    <dgm:pt modelId="{81B0FF11-E3D3-2242-864A-0837CF2A2292}" type="pres">
      <dgm:prSet presAssocID="{D47BC98F-9921-C24A-BC04-B7A440E193E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108CDAD-CAC3-D449-88E2-AD20816F0918}" type="presOf" srcId="{3CD16658-CCEF-9F45-B6E5-DFB9F0A7D2D9}" destId="{8E574FEF-A465-844C-826A-2ECE93586D19}" srcOrd="0" destOrd="0" presId="urn:microsoft.com/office/officeart/2005/8/layout/chevron1"/>
    <dgm:cxn modelId="{CA83276D-6041-4642-8523-0C41FE931156}" srcId="{6B85920F-F28B-3C45-B98A-0CEA8CDF66DA}" destId="{1DC5CBAE-0752-7549-A220-1251D4B950DA}" srcOrd="2" destOrd="0" parTransId="{0A19BCFD-D151-4748-AAAB-78C0594BA01A}" sibTransId="{EE7755DF-4C32-074B-A9A3-EFB4C9100289}"/>
    <dgm:cxn modelId="{205DBEEE-BEE8-594E-91C0-536AD044A025}" type="presOf" srcId="{A15870D4-2D2A-CE42-8D3C-10C13C25E008}" destId="{09AA5C33-2247-AB42-BDF2-963109250B82}" srcOrd="0" destOrd="0" presId="urn:microsoft.com/office/officeart/2005/8/layout/chevron1"/>
    <dgm:cxn modelId="{C453F3ED-DBBE-C048-AF02-E9E3B8342B26}" type="presOf" srcId="{6B85920F-F28B-3C45-B98A-0CEA8CDF66DA}" destId="{9466AB3F-A769-2C49-BBFB-3098D50ECAB7}" srcOrd="0" destOrd="0" presId="urn:microsoft.com/office/officeart/2005/8/layout/chevron1"/>
    <dgm:cxn modelId="{E9AB490D-F719-0741-8CED-609E0F3387F6}" type="presOf" srcId="{0E932957-3772-4542-9181-B636C10ADA14}" destId="{0342DE49-9890-D14E-B7B6-439296FD9667}" srcOrd="0" destOrd="0" presId="urn:microsoft.com/office/officeart/2005/8/layout/chevron1"/>
    <dgm:cxn modelId="{476BBBEA-363C-F143-9491-B17CA2AE7846}" srcId="{6B85920F-F28B-3C45-B98A-0CEA8CDF66DA}" destId="{A15870D4-2D2A-CE42-8D3C-10C13C25E008}" srcOrd="1" destOrd="0" parTransId="{7CA8BF8D-16A6-2544-9C4A-855DC5DC25CC}" sibTransId="{8CA77B15-ED84-E94C-B115-F5D53850EFCC}"/>
    <dgm:cxn modelId="{1EA2F614-B89D-CA45-8F2A-604E43FE0592}" type="presOf" srcId="{D47BC98F-9921-C24A-BC04-B7A440E193EE}" destId="{81B0FF11-E3D3-2242-864A-0837CF2A2292}" srcOrd="0" destOrd="0" presId="urn:microsoft.com/office/officeart/2005/8/layout/chevron1"/>
    <dgm:cxn modelId="{365415F8-F2B3-2749-9457-3BC05EAF8BEA}" type="presOf" srcId="{1DC5CBAE-0752-7549-A220-1251D4B950DA}" destId="{DA5EB216-9A7D-C149-B597-1E06DED1E723}" srcOrd="0" destOrd="0" presId="urn:microsoft.com/office/officeart/2005/8/layout/chevron1"/>
    <dgm:cxn modelId="{FCA6AD34-5B3B-0049-80E6-657119789F89}" srcId="{6B85920F-F28B-3C45-B98A-0CEA8CDF66DA}" destId="{0E932957-3772-4542-9181-B636C10ADA14}" srcOrd="0" destOrd="0" parTransId="{EFDDB060-7BD0-7A48-8E16-102D70B703BB}" sibTransId="{D9FE884A-0481-C442-ACB6-BF84DF763081}"/>
    <dgm:cxn modelId="{0FAB3508-9021-6B4A-A7AD-BFC7ECF2D33E}" srcId="{6B85920F-F28B-3C45-B98A-0CEA8CDF66DA}" destId="{D47BC98F-9921-C24A-BC04-B7A440E193EE}" srcOrd="4" destOrd="0" parTransId="{0E67AD58-076F-7B47-8416-ABF34F596F01}" sibTransId="{65A34987-01EA-1343-A6CF-6445ECC9FE21}"/>
    <dgm:cxn modelId="{E42C1158-1F50-034B-A7C1-F2EA9F694DEA}" srcId="{6B85920F-F28B-3C45-B98A-0CEA8CDF66DA}" destId="{3CD16658-CCEF-9F45-B6E5-DFB9F0A7D2D9}" srcOrd="3" destOrd="0" parTransId="{58E1F2A8-B04D-5642-BBB5-BBAEF625E76C}" sibTransId="{39947698-93DD-2B4A-8A10-D82CFCC24A39}"/>
    <dgm:cxn modelId="{DA9B1CA4-8E30-9B43-9708-B7DC22545CC1}" type="presParOf" srcId="{9466AB3F-A769-2C49-BBFB-3098D50ECAB7}" destId="{0342DE49-9890-D14E-B7B6-439296FD9667}" srcOrd="0" destOrd="0" presId="urn:microsoft.com/office/officeart/2005/8/layout/chevron1"/>
    <dgm:cxn modelId="{17E24255-18DA-C74C-9F97-331009707FEA}" type="presParOf" srcId="{9466AB3F-A769-2C49-BBFB-3098D50ECAB7}" destId="{CD4AB212-7D1A-6149-AFF0-42E13F28B683}" srcOrd="1" destOrd="0" presId="urn:microsoft.com/office/officeart/2005/8/layout/chevron1"/>
    <dgm:cxn modelId="{412737F1-3544-6B45-B695-DA1A3C76CF92}" type="presParOf" srcId="{9466AB3F-A769-2C49-BBFB-3098D50ECAB7}" destId="{09AA5C33-2247-AB42-BDF2-963109250B82}" srcOrd="2" destOrd="0" presId="urn:microsoft.com/office/officeart/2005/8/layout/chevron1"/>
    <dgm:cxn modelId="{09121030-6326-3047-981F-44D50D90942F}" type="presParOf" srcId="{9466AB3F-A769-2C49-BBFB-3098D50ECAB7}" destId="{88ED9E28-A625-1844-B51B-9800C55FEFA5}" srcOrd="3" destOrd="0" presId="urn:microsoft.com/office/officeart/2005/8/layout/chevron1"/>
    <dgm:cxn modelId="{5D8E2C14-2F49-7547-B2FD-B839541D4AF4}" type="presParOf" srcId="{9466AB3F-A769-2C49-BBFB-3098D50ECAB7}" destId="{DA5EB216-9A7D-C149-B597-1E06DED1E723}" srcOrd="4" destOrd="0" presId="urn:microsoft.com/office/officeart/2005/8/layout/chevron1"/>
    <dgm:cxn modelId="{180D649E-D854-9848-9AD5-FE0E3ABB8543}" type="presParOf" srcId="{9466AB3F-A769-2C49-BBFB-3098D50ECAB7}" destId="{29E97511-1805-8A4A-8C53-D9ABE9C3A47A}" srcOrd="5" destOrd="0" presId="urn:microsoft.com/office/officeart/2005/8/layout/chevron1"/>
    <dgm:cxn modelId="{1C1B171B-CD3B-A94F-8484-A7603E69ADF4}" type="presParOf" srcId="{9466AB3F-A769-2C49-BBFB-3098D50ECAB7}" destId="{8E574FEF-A465-844C-826A-2ECE93586D19}" srcOrd="6" destOrd="0" presId="urn:microsoft.com/office/officeart/2005/8/layout/chevron1"/>
    <dgm:cxn modelId="{67674FD9-2FE7-1F48-B333-6B1825EAF673}" type="presParOf" srcId="{9466AB3F-A769-2C49-BBFB-3098D50ECAB7}" destId="{E0629A89-CC92-774F-938E-1B0F8C0235FD}" srcOrd="7" destOrd="0" presId="urn:microsoft.com/office/officeart/2005/8/layout/chevron1"/>
    <dgm:cxn modelId="{E413A792-CDE6-0A41-A982-78094FA660C5}" type="presParOf" srcId="{9466AB3F-A769-2C49-BBFB-3098D50ECAB7}" destId="{81B0FF11-E3D3-2242-864A-0837CF2A229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1EB30A-37C4-2641-B2A5-4B760AEE93B5}" type="doc">
      <dgm:prSet loTypeId="urn:microsoft.com/office/officeart/2005/8/layout/StepDownProcess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635FFE5-BD78-0643-A6DD-F6C9FA8DCC30}">
      <dgm:prSet phldrT="[文本]" custT="1"/>
      <dgm:spPr/>
      <dgm:t>
        <a:bodyPr/>
        <a:lstStyle/>
        <a:p>
          <a:pPr algn="l"/>
          <a:r>
            <a:rPr lang="zh-CN" altLang="en-US" sz="1400" dirty="0" smtClean="0"/>
            <a:t>配置检测规则</a:t>
          </a:r>
        </a:p>
        <a:p>
          <a:pPr algn="l"/>
          <a:r>
            <a:rPr lang="zh-CN" altLang="en-US" sz="1400" dirty="0" smtClean="0"/>
            <a:t>（表级、字段级）</a:t>
          </a:r>
          <a:endParaRPr lang="zh-CN" altLang="en-US" sz="1400" dirty="0"/>
        </a:p>
      </dgm:t>
    </dgm:pt>
    <dgm:pt modelId="{1BE27F39-0E56-DC4F-AFF9-E25710FEAB80}" type="parTrans" cxnId="{12D48E32-BEE4-2943-A1E9-38748897728C}">
      <dgm:prSet/>
      <dgm:spPr/>
      <dgm:t>
        <a:bodyPr/>
        <a:lstStyle/>
        <a:p>
          <a:endParaRPr lang="zh-CN" altLang="en-US"/>
        </a:p>
      </dgm:t>
    </dgm:pt>
    <dgm:pt modelId="{E1EFE38E-4F94-A94C-849A-CCD37238DDE7}" type="sibTrans" cxnId="{12D48E32-BEE4-2943-A1E9-38748897728C}">
      <dgm:prSet/>
      <dgm:spPr/>
      <dgm:t>
        <a:bodyPr/>
        <a:lstStyle/>
        <a:p>
          <a:endParaRPr lang="zh-CN" altLang="en-US"/>
        </a:p>
      </dgm:t>
    </dgm:pt>
    <dgm:pt modelId="{849F47E6-51C3-EF43-A020-A481CED7148F}">
      <dgm:prSet phldrT="[文本]" custT="1"/>
      <dgm:spPr/>
      <dgm:t>
        <a:bodyPr/>
        <a:lstStyle/>
        <a:p>
          <a:pPr algn="l"/>
          <a:r>
            <a:rPr lang="en-US" altLang="zh-CN" sz="1400" dirty="0" smtClean="0"/>
            <a:t>DQC</a:t>
          </a:r>
          <a:r>
            <a:rPr lang="zh-CN" altLang="en-US" sz="1400" dirty="0" smtClean="0"/>
            <a:t>试跑规则</a:t>
          </a:r>
        </a:p>
      </dgm:t>
    </dgm:pt>
    <dgm:pt modelId="{B82E7715-1B4F-2441-9C2F-58B41B3F2951}" type="parTrans" cxnId="{47841978-6A91-3144-A04C-22203F5AD00B}">
      <dgm:prSet/>
      <dgm:spPr/>
      <dgm:t>
        <a:bodyPr/>
        <a:lstStyle/>
        <a:p>
          <a:endParaRPr lang="zh-CN" altLang="en-US"/>
        </a:p>
      </dgm:t>
    </dgm:pt>
    <dgm:pt modelId="{F3D07F5C-752D-774A-B3A6-E27B5E6135FF}" type="sibTrans" cxnId="{47841978-6A91-3144-A04C-22203F5AD00B}">
      <dgm:prSet/>
      <dgm:spPr/>
      <dgm:t>
        <a:bodyPr/>
        <a:lstStyle/>
        <a:p>
          <a:endParaRPr lang="zh-CN" altLang="en-US"/>
        </a:p>
      </dgm:t>
    </dgm:pt>
    <dgm:pt modelId="{C306C494-2EA3-0A41-A384-990CE7BC5382}">
      <dgm:prSet phldrT="[文本]" custT="1"/>
      <dgm:spPr/>
      <dgm:t>
        <a:bodyPr/>
        <a:lstStyle/>
        <a:p>
          <a:pPr algn="l"/>
          <a:r>
            <a:rPr lang="zh-CN" altLang="en-US" sz="1400" dirty="0" smtClean="0"/>
            <a:t>调度任务执行校验规则</a:t>
          </a:r>
          <a:endParaRPr lang="zh-CN" altLang="en-US" sz="1400" dirty="0"/>
        </a:p>
      </dgm:t>
    </dgm:pt>
    <dgm:pt modelId="{B2AFD216-F5DA-9D4B-8A88-2D165A7C984E}" type="parTrans" cxnId="{30619A5F-E96E-074E-9D88-2EF782851A4E}">
      <dgm:prSet/>
      <dgm:spPr/>
      <dgm:t>
        <a:bodyPr/>
        <a:lstStyle/>
        <a:p>
          <a:endParaRPr lang="zh-CN" altLang="en-US"/>
        </a:p>
      </dgm:t>
    </dgm:pt>
    <dgm:pt modelId="{109079D3-0688-384B-BEB6-465E4B108F5B}" type="sibTrans" cxnId="{30619A5F-E96E-074E-9D88-2EF782851A4E}">
      <dgm:prSet/>
      <dgm:spPr/>
      <dgm:t>
        <a:bodyPr/>
        <a:lstStyle/>
        <a:p>
          <a:endParaRPr lang="zh-CN" altLang="en-US"/>
        </a:p>
      </dgm:t>
    </dgm:pt>
    <dgm:pt modelId="{635C213E-7A9A-034C-99F0-F0065BBC5D1F}" type="pres">
      <dgm:prSet presAssocID="{AA1EB30A-37C4-2641-B2A5-4B760AEE93B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EA2B909-661D-B64A-89D6-FB1F75F0353C}" type="pres">
      <dgm:prSet presAssocID="{D635FFE5-BD78-0643-A6DD-F6C9FA8DCC30}" presName="composite" presStyleCnt="0"/>
      <dgm:spPr/>
    </dgm:pt>
    <dgm:pt modelId="{5DFF3FA9-A6C0-994A-B773-DDBAEE3E26C8}" type="pres">
      <dgm:prSet presAssocID="{D635FFE5-BD78-0643-A6DD-F6C9FA8DCC30}" presName="bentUpArrow1" presStyleLbl="alignImgPlace1" presStyleIdx="0" presStyleCnt="2"/>
      <dgm:spPr/>
    </dgm:pt>
    <dgm:pt modelId="{B9F3C387-C852-6C4C-80E7-4BDF742ED21E}" type="pres">
      <dgm:prSet presAssocID="{D635FFE5-BD78-0643-A6DD-F6C9FA8DCC30}" presName="ParentText" presStyleLbl="node1" presStyleIdx="0" presStyleCnt="3" custScaleX="15565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BD610A-160F-634D-AD6D-44858BE49095}" type="pres">
      <dgm:prSet presAssocID="{D635FFE5-BD78-0643-A6DD-F6C9FA8DCC3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4B9840-A4A5-5E45-85F6-518057543D72}" type="pres">
      <dgm:prSet presAssocID="{E1EFE38E-4F94-A94C-849A-CCD37238DDE7}" presName="sibTrans" presStyleCnt="0"/>
      <dgm:spPr/>
    </dgm:pt>
    <dgm:pt modelId="{C0BEC860-1220-614A-B191-1A956F198847}" type="pres">
      <dgm:prSet presAssocID="{849F47E6-51C3-EF43-A020-A481CED7148F}" presName="composite" presStyleCnt="0"/>
      <dgm:spPr/>
    </dgm:pt>
    <dgm:pt modelId="{8E8219E7-9E60-2741-94B6-320EB18D5A65}" type="pres">
      <dgm:prSet presAssocID="{849F47E6-51C3-EF43-A020-A481CED7148F}" presName="bentUpArrow1" presStyleLbl="alignImgPlace1" presStyleIdx="1" presStyleCnt="2"/>
      <dgm:spPr/>
    </dgm:pt>
    <dgm:pt modelId="{38E44D9D-8FC9-8842-8CFD-9A59346A6212}" type="pres">
      <dgm:prSet presAssocID="{849F47E6-51C3-EF43-A020-A481CED7148F}" presName="ParentText" presStyleLbl="node1" presStyleIdx="1" presStyleCnt="3" custScaleX="14306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A98444-0F7C-0647-96DC-DBDD2283AE4D}" type="pres">
      <dgm:prSet presAssocID="{849F47E6-51C3-EF43-A020-A481CED7148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E2B14D-1B62-2042-955F-A23B42AC7172}" type="pres">
      <dgm:prSet presAssocID="{F3D07F5C-752D-774A-B3A6-E27B5E6135FF}" presName="sibTrans" presStyleCnt="0"/>
      <dgm:spPr/>
    </dgm:pt>
    <dgm:pt modelId="{408E1058-45B9-9549-85C8-53278C6C1F49}" type="pres">
      <dgm:prSet presAssocID="{C306C494-2EA3-0A41-A384-990CE7BC5382}" presName="composite" presStyleCnt="0"/>
      <dgm:spPr/>
    </dgm:pt>
    <dgm:pt modelId="{CCD4F1B7-3A33-F049-8383-2D69A49A662A}" type="pres">
      <dgm:prSet presAssocID="{C306C494-2EA3-0A41-A384-990CE7BC5382}" presName="ParentText" presStyleLbl="node1" presStyleIdx="2" presStyleCnt="3" custScaleX="14240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5E2094-4D47-4742-96BB-5F863FA6D6E3}" type="presOf" srcId="{D635FFE5-BD78-0643-A6DD-F6C9FA8DCC30}" destId="{B9F3C387-C852-6C4C-80E7-4BDF742ED21E}" srcOrd="0" destOrd="0" presId="urn:microsoft.com/office/officeart/2005/8/layout/StepDownProcess"/>
    <dgm:cxn modelId="{DBC74C8C-5B4A-B54F-986B-96E7ADC7843A}" type="presOf" srcId="{849F47E6-51C3-EF43-A020-A481CED7148F}" destId="{38E44D9D-8FC9-8842-8CFD-9A59346A6212}" srcOrd="0" destOrd="0" presId="urn:microsoft.com/office/officeart/2005/8/layout/StepDownProcess"/>
    <dgm:cxn modelId="{12D48E32-BEE4-2943-A1E9-38748897728C}" srcId="{AA1EB30A-37C4-2641-B2A5-4B760AEE93B5}" destId="{D635FFE5-BD78-0643-A6DD-F6C9FA8DCC30}" srcOrd="0" destOrd="0" parTransId="{1BE27F39-0E56-DC4F-AFF9-E25710FEAB80}" sibTransId="{E1EFE38E-4F94-A94C-849A-CCD37238DDE7}"/>
    <dgm:cxn modelId="{30619A5F-E96E-074E-9D88-2EF782851A4E}" srcId="{AA1EB30A-37C4-2641-B2A5-4B760AEE93B5}" destId="{C306C494-2EA3-0A41-A384-990CE7BC5382}" srcOrd="2" destOrd="0" parTransId="{B2AFD216-F5DA-9D4B-8A88-2D165A7C984E}" sibTransId="{109079D3-0688-384B-BEB6-465E4B108F5B}"/>
    <dgm:cxn modelId="{E3C54FC5-462F-3941-B8F1-23F1BE17A346}" type="presOf" srcId="{AA1EB30A-37C4-2641-B2A5-4B760AEE93B5}" destId="{635C213E-7A9A-034C-99F0-F0065BBC5D1F}" srcOrd="0" destOrd="0" presId="urn:microsoft.com/office/officeart/2005/8/layout/StepDownProcess"/>
    <dgm:cxn modelId="{47841978-6A91-3144-A04C-22203F5AD00B}" srcId="{AA1EB30A-37C4-2641-B2A5-4B760AEE93B5}" destId="{849F47E6-51C3-EF43-A020-A481CED7148F}" srcOrd="1" destOrd="0" parTransId="{B82E7715-1B4F-2441-9C2F-58B41B3F2951}" sibTransId="{F3D07F5C-752D-774A-B3A6-E27B5E6135FF}"/>
    <dgm:cxn modelId="{6A5B0592-25C2-464D-BD55-CB7C9AAFB459}" type="presOf" srcId="{C306C494-2EA3-0A41-A384-990CE7BC5382}" destId="{CCD4F1B7-3A33-F049-8383-2D69A49A662A}" srcOrd="0" destOrd="0" presId="urn:microsoft.com/office/officeart/2005/8/layout/StepDownProcess"/>
    <dgm:cxn modelId="{1473034F-CEA3-884F-9CA3-690B054EFF90}" type="presParOf" srcId="{635C213E-7A9A-034C-99F0-F0065BBC5D1F}" destId="{5EA2B909-661D-B64A-89D6-FB1F75F0353C}" srcOrd="0" destOrd="0" presId="urn:microsoft.com/office/officeart/2005/8/layout/StepDownProcess"/>
    <dgm:cxn modelId="{09BAEACE-EDD3-BB4E-88BF-1404F0C3F286}" type="presParOf" srcId="{5EA2B909-661D-B64A-89D6-FB1F75F0353C}" destId="{5DFF3FA9-A6C0-994A-B773-DDBAEE3E26C8}" srcOrd="0" destOrd="0" presId="urn:microsoft.com/office/officeart/2005/8/layout/StepDownProcess"/>
    <dgm:cxn modelId="{31C80923-DAA3-E34D-B7F7-1340A9BE5753}" type="presParOf" srcId="{5EA2B909-661D-B64A-89D6-FB1F75F0353C}" destId="{B9F3C387-C852-6C4C-80E7-4BDF742ED21E}" srcOrd="1" destOrd="0" presId="urn:microsoft.com/office/officeart/2005/8/layout/StepDownProcess"/>
    <dgm:cxn modelId="{C11CD709-4F0C-CD48-824C-3163D1772D45}" type="presParOf" srcId="{5EA2B909-661D-B64A-89D6-FB1F75F0353C}" destId="{8EBD610A-160F-634D-AD6D-44858BE49095}" srcOrd="2" destOrd="0" presId="urn:microsoft.com/office/officeart/2005/8/layout/StepDownProcess"/>
    <dgm:cxn modelId="{239186D6-808A-6344-A670-14F10775D40B}" type="presParOf" srcId="{635C213E-7A9A-034C-99F0-F0065BBC5D1F}" destId="{954B9840-A4A5-5E45-85F6-518057543D72}" srcOrd="1" destOrd="0" presId="urn:microsoft.com/office/officeart/2005/8/layout/StepDownProcess"/>
    <dgm:cxn modelId="{C6E5439F-B052-CB4D-82F0-362702102642}" type="presParOf" srcId="{635C213E-7A9A-034C-99F0-F0065BBC5D1F}" destId="{C0BEC860-1220-614A-B191-1A956F198847}" srcOrd="2" destOrd="0" presId="urn:microsoft.com/office/officeart/2005/8/layout/StepDownProcess"/>
    <dgm:cxn modelId="{E92D9384-EE4A-0F49-9CC7-A87F442AAD5C}" type="presParOf" srcId="{C0BEC860-1220-614A-B191-1A956F198847}" destId="{8E8219E7-9E60-2741-94B6-320EB18D5A65}" srcOrd="0" destOrd="0" presId="urn:microsoft.com/office/officeart/2005/8/layout/StepDownProcess"/>
    <dgm:cxn modelId="{1B26708A-172C-E84B-B51D-2C9182442736}" type="presParOf" srcId="{C0BEC860-1220-614A-B191-1A956F198847}" destId="{38E44D9D-8FC9-8842-8CFD-9A59346A6212}" srcOrd="1" destOrd="0" presId="urn:microsoft.com/office/officeart/2005/8/layout/StepDownProcess"/>
    <dgm:cxn modelId="{D860F249-3C0B-1E4F-A32E-C851DCF84884}" type="presParOf" srcId="{C0BEC860-1220-614A-B191-1A956F198847}" destId="{BBA98444-0F7C-0647-96DC-DBDD2283AE4D}" srcOrd="2" destOrd="0" presId="urn:microsoft.com/office/officeart/2005/8/layout/StepDownProcess"/>
    <dgm:cxn modelId="{D36E9247-0D83-6D41-A0BB-CDD37660545C}" type="presParOf" srcId="{635C213E-7A9A-034C-99F0-F0065BBC5D1F}" destId="{3FE2B14D-1B62-2042-955F-A23B42AC7172}" srcOrd="3" destOrd="0" presId="urn:microsoft.com/office/officeart/2005/8/layout/StepDownProcess"/>
    <dgm:cxn modelId="{756087BA-9735-494E-898D-8418BAA0E36A}" type="presParOf" srcId="{635C213E-7A9A-034C-99F0-F0065BBC5D1F}" destId="{408E1058-45B9-9549-85C8-53278C6C1F49}" srcOrd="4" destOrd="0" presId="urn:microsoft.com/office/officeart/2005/8/layout/StepDownProcess"/>
    <dgm:cxn modelId="{20304D68-F8EA-354E-A126-25B2D83D5B6A}" type="presParOf" srcId="{408E1058-45B9-9549-85C8-53278C6C1F49}" destId="{CCD4F1B7-3A33-F049-8383-2D69A49A662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1EB30A-37C4-2641-B2A5-4B760AEE93B5}" type="doc">
      <dgm:prSet loTypeId="urn:microsoft.com/office/officeart/2005/8/layout/StepDownProcess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635FFE5-BD78-0643-A6DD-F6C9FA8DCC30}">
      <dgm:prSet phldrT="[文本]" custT="1"/>
      <dgm:spPr/>
      <dgm:t>
        <a:bodyPr/>
        <a:lstStyle/>
        <a:p>
          <a:pPr algn="l"/>
          <a:r>
            <a:rPr lang="zh-CN" altLang="en-US" sz="1400" dirty="0" smtClean="0"/>
            <a:t>设置标签</a:t>
          </a:r>
        </a:p>
        <a:p>
          <a:pPr algn="l"/>
          <a:r>
            <a:rPr lang="zh-CN" altLang="en-US" sz="1400" dirty="0" smtClean="0"/>
            <a:t>设置期望产出时间</a:t>
          </a:r>
        </a:p>
        <a:p>
          <a:pPr algn="l"/>
          <a:r>
            <a:rPr lang="zh-CN" altLang="en-US" sz="1400" dirty="0" smtClean="0"/>
            <a:t>设置关联值班组</a:t>
          </a:r>
          <a:endParaRPr lang="zh-CN" altLang="en-US" sz="1400" dirty="0"/>
        </a:p>
      </dgm:t>
    </dgm:pt>
    <dgm:pt modelId="{1BE27F39-0E56-DC4F-AFF9-E25710FEAB80}" type="parTrans" cxnId="{12D48E32-BEE4-2943-A1E9-38748897728C}">
      <dgm:prSet/>
      <dgm:spPr/>
      <dgm:t>
        <a:bodyPr/>
        <a:lstStyle/>
        <a:p>
          <a:endParaRPr lang="zh-CN" altLang="en-US"/>
        </a:p>
      </dgm:t>
    </dgm:pt>
    <dgm:pt modelId="{E1EFE38E-4F94-A94C-849A-CCD37238DDE7}" type="sibTrans" cxnId="{12D48E32-BEE4-2943-A1E9-38748897728C}">
      <dgm:prSet/>
      <dgm:spPr/>
      <dgm:t>
        <a:bodyPr/>
        <a:lstStyle/>
        <a:p>
          <a:endParaRPr lang="zh-CN" altLang="en-US"/>
        </a:p>
      </dgm:t>
    </dgm:pt>
    <dgm:pt modelId="{849F47E6-51C3-EF43-A020-A481CED7148F}">
      <dgm:prSet phldrT="[文本]" custT="1"/>
      <dgm:spPr/>
      <dgm:t>
        <a:bodyPr/>
        <a:lstStyle/>
        <a:p>
          <a:pPr algn="l"/>
          <a:r>
            <a:rPr lang="zh-CN" altLang="en-US" sz="1400" dirty="0" smtClean="0"/>
            <a:t>查看准点率大盘</a:t>
          </a:r>
        </a:p>
        <a:p>
          <a:pPr algn="l"/>
          <a:r>
            <a:rPr lang="zh-CN" altLang="en-US" sz="1400" dirty="0" smtClean="0"/>
            <a:t>查看延迟任务</a:t>
          </a:r>
          <a:endParaRPr lang="zh-CN" altLang="en-US" sz="1400" dirty="0"/>
        </a:p>
      </dgm:t>
    </dgm:pt>
    <dgm:pt modelId="{B82E7715-1B4F-2441-9C2F-58B41B3F2951}" type="parTrans" cxnId="{47841978-6A91-3144-A04C-22203F5AD00B}">
      <dgm:prSet/>
      <dgm:spPr/>
      <dgm:t>
        <a:bodyPr/>
        <a:lstStyle/>
        <a:p>
          <a:endParaRPr lang="zh-CN" altLang="en-US"/>
        </a:p>
      </dgm:t>
    </dgm:pt>
    <dgm:pt modelId="{F3D07F5C-752D-774A-B3A6-E27B5E6135FF}" type="sibTrans" cxnId="{47841978-6A91-3144-A04C-22203F5AD00B}">
      <dgm:prSet/>
      <dgm:spPr/>
      <dgm:t>
        <a:bodyPr/>
        <a:lstStyle/>
        <a:p>
          <a:endParaRPr lang="zh-CN" altLang="en-US"/>
        </a:p>
      </dgm:t>
    </dgm:pt>
    <dgm:pt modelId="{C306C494-2EA3-0A41-A384-990CE7BC5382}">
      <dgm:prSet phldrT="[文本]" custT="1"/>
      <dgm:spPr/>
      <dgm:t>
        <a:bodyPr/>
        <a:lstStyle/>
        <a:p>
          <a:pPr algn="l"/>
          <a:r>
            <a:rPr lang="zh-CN" altLang="en-US" sz="1400" dirty="0" smtClean="0"/>
            <a:t>查看任务延迟原因</a:t>
          </a:r>
          <a:endParaRPr lang="zh-CN" altLang="en-US" sz="1400" dirty="0"/>
        </a:p>
      </dgm:t>
    </dgm:pt>
    <dgm:pt modelId="{B2AFD216-F5DA-9D4B-8A88-2D165A7C984E}" type="parTrans" cxnId="{30619A5F-E96E-074E-9D88-2EF782851A4E}">
      <dgm:prSet/>
      <dgm:spPr/>
      <dgm:t>
        <a:bodyPr/>
        <a:lstStyle/>
        <a:p>
          <a:endParaRPr lang="zh-CN" altLang="en-US"/>
        </a:p>
      </dgm:t>
    </dgm:pt>
    <dgm:pt modelId="{109079D3-0688-384B-BEB6-465E4B108F5B}" type="sibTrans" cxnId="{30619A5F-E96E-074E-9D88-2EF782851A4E}">
      <dgm:prSet/>
      <dgm:spPr/>
      <dgm:t>
        <a:bodyPr/>
        <a:lstStyle/>
        <a:p>
          <a:endParaRPr lang="zh-CN" altLang="en-US"/>
        </a:p>
      </dgm:t>
    </dgm:pt>
    <dgm:pt modelId="{635C213E-7A9A-034C-99F0-F0065BBC5D1F}" type="pres">
      <dgm:prSet presAssocID="{AA1EB30A-37C4-2641-B2A5-4B760AEE93B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EA2B909-661D-B64A-89D6-FB1F75F0353C}" type="pres">
      <dgm:prSet presAssocID="{D635FFE5-BD78-0643-A6DD-F6C9FA8DCC30}" presName="composite" presStyleCnt="0"/>
      <dgm:spPr/>
    </dgm:pt>
    <dgm:pt modelId="{5DFF3FA9-A6C0-994A-B773-DDBAEE3E26C8}" type="pres">
      <dgm:prSet presAssocID="{D635FFE5-BD78-0643-A6DD-F6C9FA8DCC30}" presName="bentUpArrow1" presStyleLbl="alignImgPlace1" presStyleIdx="0" presStyleCnt="2"/>
      <dgm:spPr/>
    </dgm:pt>
    <dgm:pt modelId="{B9F3C387-C852-6C4C-80E7-4BDF742ED21E}" type="pres">
      <dgm:prSet presAssocID="{D635FFE5-BD78-0643-A6DD-F6C9FA8DCC30}" presName="ParentText" presStyleLbl="node1" presStyleIdx="0" presStyleCnt="3" custScaleX="15565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BD610A-160F-634D-AD6D-44858BE49095}" type="pres">
      <dgm:prSet presAssocID="{D635FFE5-BD78-0643-A6DD-F6C9FA8DCC3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4B9840-A4A5-5E45-85F6-518057543D72}" type="pres">
      <dgm:prSet presAssocID="{E1EFE38E-4F94-A94C-849A-CCD37238DDE7}" presName="sibTrans" presStyleCnt="0"/>
      <dgm:spPr/>
    </dgm:pt>
    <dgm:pt modelId="{C0BEC860-1220-614A-B191-1A956F198847}" type="pres">
      <dgm:prSet presAssocID="{849F47E6-51C3-EF43-A020-A481CED7148F}" presName="composite" presStyleCnt="0"/>
      <dgm:spPr/>
    </dgm:pt>
    <dgm:pt modelId="{8E8219E7-9E60-2741-94B6-320EB18D5A65}" type="pres">
      <dgm:prSet presAssocID="{849F47E6-51C3-EF43-A020-A481CED7148F}" presName="bentUpArrow1" presStyleLbl="alignImgPlace1" presStyleIdx="1" presStyleCnt="2"/>
      <dgm:spPr/>
    </dgm:pt>
    <dgm:pt modelId="{38E44D9D-8FC9-8842-8CFD-9A59346A6212}" type="pres">
      <dgm:prSet presAssocID="{849F47E6-51C3-EF43-A020-A481CED7148F}" presName="ParentText" presStyleLbl="node1" presStyleIdx="1" presStyleCnt="3" custScaleX="14306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A98444-0F7C-0647-96DC-DBDD2283AE4D}" type="pres">
      <dgm:prSet presAssocID="{849F47E6-51C3-EF43-A020-A481CED7148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E2B14D-1B62-2042-955F-A23B42AC7172}" type="pres">
      <dgm:prSet presAssocID="{F3D07F5C-752D-774A-B3A6-E27B5E6135FF}" presName="sibTrans" presStyleCnt="0"/>
      <dgm:spPr/>
    </dgm:pt>
    <dgm:pt modelId="{408E1058-45B9-9549-85C8-53278C6C1F49}" type="pres">
      <dgm:prSet presAssocID="{C306C494-2EA3-0A41-A384-990CE7BC5382}" presName="composite" presStyleCnt="0"/>
      <dgm:spPr/>
    </dgm:pt>
    <dgm:pt modelId="{CCD4F1B7-3A33-F049-8383-2D69A49A662A}" type="pres">
      <dgm:prSet presAssocID="{C306C494-2EA3-0A41-A384-990CE7BC5382}" presName="ParentText" presStyleLbl="node1" presStyleIdx="2" presStyleCnt="3" custScaleX="14240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B1A6084-ACB7-FF4F-8AB8-4C0707E5F042}" type="presOf" srcId="{D635FFE5-BD78-0643-A6DD-F6C9FA8DCC30}" destId="{B9F3C387-C852-6C4C-80E7-4BDF742ED21E}" srcOrd="0" destOrd="0" presId="urn:microsoft.com/office/officeart/2005/8/layout/StepDownProcess"/>
    <dgm:cxn modelId="{FD748516-CBD1-F743-BFC8-8B64C7964AFA}" type="presOf" srcId="{849F47E6-51C3-EF43-A020-A481CED7148F}" destId="{38E44D9D-8FC9-8842-8CFD-9A59346A6212}" srcOrd="0" destOrd="0" presId="urn:microsoft.com/office/officeart/2005/8/layout/StepDownProcess"/>
    <dgm:cxn modelId="{552205D4-3F06-CB43-8AD4-7566013C341B}" type="presOf" srcId="{AA1EB30A-37C4-2641-B2A5-4B760AEE93B5}" destId="{635C213E-7A9A-034C-99F0-F0065BBC5D1F}" srcOrd="0" destOrd="0" presId="urn:microsoft.com/office/officeart/2005/8/layout/StepDownProcess"/>
    <dgm:cxn modelId="{12D48E32-BEE4-2943-A1E9-38748897728C}" srcId="{AA1EB30A-37C4-2641-B2A5-4B760AEE93B5}" destId="{D635FFE5-BD78-0643-A6DD-F6C9FA8DCC30}" srcOrd="0" destOrd="0" parTransId="{1BE27F39-0E56-DC4F-AFF9-E25710FEAB80}" sibTransId="{E1EFE38E-4F94-A94C-849A-CCD37238DDE7}"/>
    <dgm:cxn modelId="{30619A5F-E96E-074E-9D88-2EF782851A4E}" srcId="{AA1EB30A-37C4-2641-B2A5-4B760AEE93B5}" destId="{C306C494-2EA3-0A41-A384-990CE7BC5382}" srcOrd="2" destOrd="0" parTransId="{B2AFD216-F5DA-9D4B-8A88-2D165A7C984E}" sibTransId="{109079D3-0688-384B-BEB6-465E4B108F5B}"/>
    <dgm:cxn modelId="{47841978-6A91-3144-A04C-22203F5AD00B}" srcId="{AA1EB30A-37C4-2641-B2A5-4B760AEE93B5}" destId="{849F47E6-51C3-EF43-A020-A481CED7148F}" srcOrd="1" destOrd="0" parTransId="{B82E7715-1B4F-2441-9C2F-58B41B3F2951}" sibTransId="{F3D07F5C-752D-774A-B3A6-E27B5E6135FF}"/>
    <dgm:cxn modelId="{37926D4B-60C4-E442-A1FF-9246F044F319}" type="presOf" srcId="{C306C494-2EA3-0A41-A384-990CE7BC5382}" destId="{CCD4F1B7-3A33-F049-8383-2D69A49A662A}" srcOrd="0" destOrd="0" presId="urn:microsoft.com/office/officeart/2005/8/layout/StepDownProcess"/>
    <dgm:cxn modelId="{4147396A-D19C-7743-84EA-D40D0567FCCE}" type="presParOf" srcId="{635C213E-7A9A-034C-99F0-F0065BBC5D1F}" destId="{5EA2B909-661D-B64A-89D6-FB1F75F0353C}" srcOrd="0" destOrd="0" presId="urn:microsoft.com/office/officeart/2005/8/layout/StepDownProcess"/>
    <dgm:cxn modelId="{7CAE2A68-715F-3742-BAFE-D3FBD532BE8D}" type="presParOf" srcId="{5EA2B909-661D-B64A-89D6-FB1F75F0353C}" destId="{5DFF3FA9-A6C0-994A-B773-DDBAEE3E26C8}" srcOrd="0" destOrd="0" presId="urn:microsoft.com/office/officeart/2005/8/layout/StepDownProcess"/>
    <dgm:cxn modelId="{5C49ABEC-AFE5-EF4B-A3B9-35B27F47F4BF}" type="presParOf" srcId="{5EA2B909-661D-B64A-89D6-FB1F75F0353C}" destId="{B9F3C387-C852-6C4C-80E7-4BDF742ED21E}" srcOrd="1" destOrd="0" presId="urn:microsoft.com/office/officeart/2005/8/layout/StepDownProcess"/>
    <dgm:cxn modelId="{E92C9D0E-BED7-D144-A3C4-E3CE0839B48D}" type="presParOf" srcId="{5EA2B909-661D-B64A-89D6-FB1F75F0353C}" destId="{8EBD610A-160F-634D-AD6D-44858BE49095}" srcOrd="2" destOrd="0" presId="urn:microsoft.com/office/officeart/2005/8/layout/StepDownProcess"/>
    <dgm:cxn modelId="{4C0DE93D-B1C5-7147-ADE7-430EB127C5DB}" type="presParOf" srcId="{635C213E-7A9A-034C-99F0-F0065BBC5D1F}" destId="{954B9840-A4A5-5E45-85F6-518057543D72}" srcOrd="1" destOrd="0" presId="urn:microsoft.com/office/officeart/2005/8/layout/StepDownProcess"/>
    <dgm:cxn modelId="{CFA8D70B-51D5-F144-93BE-AC4DEF3DF009}" type="presParOf" srcId="{635C213E-7A9A-034C-99F0-F0065BBC5D1F}" destId="{C0BEC860-1220-614A-B191-1A956F198847}" srcOrd="2" destOrd="0" presId="urn:microsoft.com/office/officeart/2005/8/layout/StepDownProcess"/>
    <dgm:cxn modelId="{358EF9DC-7DB9-1443-862B-2D27AAAF9497}" type="presParOf" srcId="{C0BEC860-1220-614A-B191-1A956F198847}" destId="{8E8219E7-9E60-2741-94B6-320EB18D5A65}" srcOrd="0" destOrd="0" presId="urn:microsoft.com/office/officeart/2005/8/layout/StepDownProcess"/>
    <dgm:cxn modelId="{126BAAFE-ECEB-F740-A3A9-43003DCA104C}" type="presParOf" srcId="{C0BEC860-1220-614A-B191-1A956F198847}" destId="{38E44D9D-8FC9-8842-8CFD-9A59346A6212}" srcOrd="1" destOrd="0" presId="urn:microsoft.com/office/officeart/2005/8/layout/StepDownProcess"/>
    <dgm:cxn modelId="{A66F351D-EFF5-2D4F-AFAC-7997FECC666C}" type="presParOf" srcId="{C0BEC860-1220-614A-B191-1A956F198847}" destId="{BBA98444-0F7C-0647-96DC-DBDD2283AE4D}" srcOrd="2" destOrd="0" presId="urn:microsoft.com/office/officeart/2005/8/layout/StepDownProcess"/>
    <dgm:cxn modelId="{FE95D346-E28B-1945-95C4-00D23D5D67A6}" type="presParOf" srcId="{635C213E-7A9A-034C-99F0-F0065BBC5D1F}" destId="{3FE2B14D-1B62-2042-955F-A23B42AC7172}" srcOrd="3" destOrd="0" presId="urn:microsoft.com/office/officeart/2005/8/layout/StepDownProcess"/>
    <dgm:cxn modelId="{D297FED7-B3A4-2B42-9046-F2504E0EDEAE}" type="presParOf" srcId="{635C213E-7A9A-034C-99F0-F0065BBC5D1F}" destId="{408E1058-45B9-9549-85C8-53278C6C1F49}" srcOrd="4" destOrd="0" presId="urn:microsoft.com/office/officeart/2005/8/layout/StepDownProcess"/>
    <dgm:cxn modelId="{CC7DD275-BD51-6444-B160-73708DDC9089}" type="presParOf" srcId="{408E1058-45B9-9549-85C8-53278C6C1F49}" destId="{CCD4F1B7-3A33-F049-8383-2D69A49A662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2DE49-9890-D14E-B7B6-439296FD9667}">
      <dsp:nvSpPr>
        <dsp:cNvPr id="0" name=""/>
        <dsp:cNvSpPr/>
      </dsp:nvSpPr>
      <dsp:spPr>
        <a:xfrm>
          <a:off x="1968" y="0"/>
          <a:ext cx="1752296" cy="62230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需求分析</a:t>
          </a:r>
          <a:endParaRPr lang="zh-CN" altLang="en-US" sz="1600" kern="1200" dirty="0"/>
        </a:p>
      </dsp:txBody>
      <dsp:txXfrm>
        <a:off x="313118" y="0"/>
        <a:ext cx="1129996" cy="622300"/>
      </dsp:txXfrm>
    </dsp:sp>
    <dsp:sp modelId="{09AA5C33-2247-AB42-BDF2-963109250B82}">
      <dsp:nvSpPr>
        <dsp:cNvPr id="0" name=""/>
        <dsp:cNvSpPr/>
      </dsp:nvSpPr>
      <dsp:spPr>
        <a:xfrm>
          <a:off x="1579035" y="0"/>
          <a:ext cx="1752296" cy="62230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数据开发</a:t>
          </a:r>
          <a:endParaRPr lang="zh-CN" altLang="en-US" sz="1600" kern="1200" dirty="0"/>
        </a:p>
      </dsp:txBody>
      <dsp:txXfrm>
        <a:off x="1890185" y="0"/>
        <a:ext cx="1129996" cy="622300"/>
      </dsp:txXfrm>
    </dsp:sp>
    <dsp:sp modelId="{DA5EB216-9A7D-C149-B597-1E06DED1E723}">
      <dsp:nvSpPr>
        <dsp:cNvPr id="0" name=""/>
        <dsp:cNvSpPr/>
      </dsp:nvSpPr>
      <dsp:spPr>
        <a:xfrm>
          <a:off x="3156101" y="0"/>
          <a:ext cx="1752296" cy="62230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数据测试</a:t>
          </a:r>
          <a:endParaRPr lang="zh-CN" altLang="en-US" sz="1600" kern="1200" dirty="0"/>
        </a:p>
      </dsp:txBody>
      <dsp:txXfrm>
        <a:off x="3467251" y="0"/>
        <a:ext cx="1129996" cy="622300"/>
      </dsp:txXfrm>
    </dsp:sp>
    <dsp:sp modelId="{8E574FEF-A465-844C-826A-2ECE93586D19}">
      <dsp:nvSpPr>
        <dsp:cNvPr id="0" name=""/>
        <dsp:cNvSpPr/>
      </dsp:nvSpPr>
      <dsp:spPr>
        <a:xfrm>
          <a:off x="4733168" y="0"/>
          <a:ext cx="1752296" cy="62230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数据导出</a:t>
          </a:r>
        </a:p>
      </dsp:txBody>
      <dsp:txXfrm>
        <a:off x="5044318" y="0"/>
        <a:ext cx="1129996" cy="622300"/>
      </dsp:txXfrm>
    </dsp:sp>
    <dsp:sp modelId="{81B0FF11-E3D3-2242-864A-0837CF2A2292}">
      <dsp:nvSpPr>
        <dsp:cNvPr id="0" name=""/>
        <dsp:cNvSpPr/>
      </dsp:nvSpPr>
      <dsp:spPr>
        <a:xfrm>
          <a:off x="6310234" y="0"/>
          <a:ext cx="1752296" cy="622300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配置服务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接口</a:t>
          </a:r>
          <a:endParaRPr lang="zh-CN" altLang="en-US" sz="1600" kern="1200" dirty="0"/>
        </a:p>
      </dsp:txBody>
      <dsp:txXfrm>
        <a:off x="6621384" y="0"/>
        <a:ext cx="1129996" cy="622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2DE49-9890-D14E-B7B6-439296FD9667}">
      <dsp:nvSpPr>
        <dsp:cNvPr id="0" name=""/>
        <dsp:cNvSpPr/>
      </dsp:nvSpPr>
      <dsp:spPr>
        <a:xfrm>
          <a:off x="1968" y="0"/>
          <a:ext cx="1752296" cy="62230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需求分析</a:t>
          </a:r>
          <a:endParaRPr lang="zh-CN" altLang="en-US" sz="1600" kern="1200" dirty="0"/>
        </a:p>
      </dsp:txBody>
      <dsp:txXfrm>
        <a:off x="313118" y="0"/>
        <a:ext cx="1129996" cy="622300"/>
      </dsp:txXfrm>
    </dsp:sp>
    <dsp:sp modelId="{09AA5C33-2247-AB42-BDF2-963109250B82}">
      <dsp:nvSpPr>
        <dsp:cNvPr id="0" name=""/>
        <dsp:cNvSpPr/>
      </dsp:nvSpPr>
      <dsp:spPr>
        <a:xfrm>
          <a:off x="1579035" y="0"/>
          <a:ext cx="1752296" cy="62230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数据开发</a:t>
          </a:r>
          <a:endParaRPr lang="zh-CN" altLang="en-US" sz="1600" kern="1200" dirty="0"/>
        </a:p>
      </dsp:txBody>
      <dsp:txXfrm>
        <a:off x="1890185" y="0"/>
        <a:ext cx="1129996" cy="622300"/>
      </dsp:txXfrm>
    </dsp:sp>
    <dsp:sp modelId="{DA5EB216-9A7D-C149-B597-1E06DED1E723}">
      <dsp:nvSpPr>
        <dsp:cNvPr id="0" name=""/>
        <dsp:cNvSpPr/>
      </dsp:nvSpPr>
      <dsp:spPr>
        <a:xfrm>
          <a:off x="3156101" y="0"/>
          <a:ext cx="1752296" cy="62230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数据测试</a:t>
          </a:r>
          <a:endParaRPr lang="zh-CN" altLang="en-US" sz="1600" kern="1200" dirty="0"/>
        </a:p>
      </dsp:txBody>
      <dsp:txXfrm>
        <a:off x="3467251" y="0"/>
        <a:ext cx="1129996" cy="622300"/>
      </dsp:txXfrm>
    </dsp:sp>
    <dsp:sp modelId="{8E574FEF-A465-844C-826A-2ECE93586D19}">
      <dsp:nvSpPr>
        <dsp:cNvPr id="0" name=""/>
        <dsp:cNvSpPr/>
      </dsp:nvSpPr>
      <dsp:spPr>
        <a:xfrm>
          <a:off x="4733168" y="0"/>
          <a:ext cx="1752296" cy="62230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数据导出</a:t>
          </a:r>
        </a:p>
      </dsp:txBody>
      <dsp:txXfrm>
        <a:off x="5044318" y="0"/>
        <a:ext cx="1129996" cy="622300"/>
      </dsp:txXfrm>
    </dsp:sp>
    <dsp:sp modelId="{81B0FF11-E3D3-2242-864A-0837CF2A2292}">
      <dsp:nvSpPr>
        <dsp:cNvPr id="0" name=""/>
        <dsp:cNvSpPr/>
      </dsp:nvSpPr>
      <dsp:spPr>
        <a:xfrm>
          <a:off x="6310234" y="0"/>
          <a:ext cx="1752296" cy="622300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配置服务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接口</a:t>
          </a:r>
          <a:endParaRPr lang="zh-CN" altLang="en-US" sz="1600" kern="1200" dirty="0"/>
        </a:p>
      </dsp:txBody>
      <dsp:txXfrm>
        <a:off x="6621384" y="0"/>
        <a:ext cx="1129996" cy="6223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2DE49-9890-D14E-B7B6-439296FD9667}">
      <dsp:nvSpPr>
        <dsp:cNvPr id="0" name=""/>
        <dsp:cNvSpPr/>
      </dsp:nvSpPr>
      <dsp:spPr>
        <a:xfrm>
          <a:off x="1968" y="0"/>
          <a:ext cx="1752296" cy="62230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需求分析</a:t>
          </a:r>
          <a:endParaRPr lang="zh-CN" altLang="en-US" sz="1600" kern="1200" dirty="0"/>
        </a:p>
      </dsp:txBody>
      <dsp:txXfrm>
        <a:off x="313118" y="0"/>
        <a:ext cx="1129996" cy="622300"/>
      </dsp:txXfrm>
    </dsp:sp>
    <dsp:sp modelId="{09AA5C33-2247-AB42-BDF2-963109250B82}">
      <dsp:nvSpPr>
        <dsp:cNvPr id="0" name=""/>
        <dsp:cNvSpPr/>
      </dsp:nvSpPr>
      <dsp:spPr>
        <a:xfrm>
          <a:off x="1579035" y="0"/>
          <a:ext cx="1752296" cy="62230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数据开发</a:t>
          </a:r>
          <a:endParaRPr lang="zh-CN" altLang="en-US" sz="1600" kern="1200" dirty="0"/>
        </a:p>
      </dsp:txBody>
      <dsp:txXfrm>
        <a:off x="1890185" y="0"/>
        <a:ext cx="1129996" cy="622300"/>
      </dsp:txXfrm>
    </dsp:sp>
    <dsp:sp modelId="{DA5EB216-9A7D-C149-B597-1E06DED1E723}">
      <dsp:nvSpPr>
        <dsp:cNvPr id="0" name=""/>
        <dsp:cNvSpPr/>
      </dsp:nvSpPr>
      <dsp:spPr>
        <a:xfrm>
          <a:off x="3156101" y="0"/>
          <a:ext cx="1752296" cy="62230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数据测试</a:t>
          </a:r>
          <a:endParaRPr lang="zh-CN" altLang="en-US" sz="1600" kern="1200" dirty="0"/>
        </a:p>
      </dsp:txBody>
      <dsp:txXfrm>
        <a:off x="3467251" y="0"/>
        <a:ext cx="1129996" cy="622300"/>
      </dsp:txXfrm>
    </dsp:sp>
    <dsp:sp modelId="{8E574FEF-A465-844C-826A-2ECE93586D19}">
      <dsp:nvSpPr>
        <dsp:cNvPr id="0" name=""/>
        <dsp:cNvSpPr/>
      </dsp:nvSpPr>
      <dsp:spPr>
        <a:xfrm>
          <a:off x="4733168" y="0"/>
          <a:ext cx="1752296" cy="62230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数据导出</a:t>
          </a:r>
        </a:p>
      </dsp:txBody>
      <dsp:txXfrm>
        <a:off x="5044318" y="0"/>
        <a:ext cx="1129996" cy="622300"/>
      </dsp:txXfrm>
    </dsp:sp>
    <dsp:sp modelId="{81B0FF11-E3D3-2242-864A-0837CF2A2292}">
      <dsp:nvSpPr>
        <dsp:cNvPr id="0" name=""/>
        <dsp:cNvSpPr/>
      </dsp:nvSpPr>
      <dsp:spPr>
        <a:xfrm>
          <a:off x="6310234" y="0"/>
          <a:ext cx="1752296" cy="622300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配置服务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接口</a:t>
          </a:r>
          <a:endParaRPr lang="zh-CN" altLang="en-US" sz="1600" kern="1200" dirty="0"/>
        </a:p>
      </dsp:txBody>
      <dsp:txXfrm>
        <a:off x="6621384" y="0"/>
        <a:ext cx="1129996" cy="6223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2DE49-9890-D14E-B7B6-439296FD9667}">
      <dsp:nvSpPr>
        <dsp:cNvPr id="0" name=""/>
        <dsp:cNvSpPr/>
      </dsp:nvSpPr>
      <dsp:spPr>
        <a:xfrm>
          <a:off x="1968" y="0"/>
          <a:ext cx="1752296" cy="62230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需求分析</a:t>
          </a:r>
          <a:endParaRPr lang="zh-CN" altLang="en-US" sz="1600" kern="1200" dirty="0"/>
        </a:p>
      </dsp:txBody>
      <dsp:txXfrm>
        <a:off x="313118" y="0"/>
        <a:ext cx="1129996" cy="622300"/>
      </dsp:txXfrm>
    </dsp:sp>
    <dsp:sp modelId="{09AA5C33-2247-AB42-BDF2-963109250B82}">
      <dsp:nvSpPr>
        <dsp:cNvPr id="0" name=""/>
        <dsp:cNvSpPr/>
      </dsp:nvSpPr>
      <dsp:spPr>
        <a:xfrm>
          <a:off x="1579035" y="0"/>
          <a:ext cx="1752296" cy="62230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数据开发</a:t>
          </a:r>
          <a:endParaRPr lang="zh-CN" altLang="en-US" sz="1600" kern="1200" dirty="0"/>
        </a:p>
      </dsp:txBody>
      <dsp:txXfrm>
        <a:off x="1890185" y="0"/>
        <a:ext cx="1129996" cy="622300"/>
      </dsp:txXfrm>
    </dsp:sp>
    <dsp:sp modelId="{DA5EB216-9A7D-C149-B597-1E06DED1E723}">
      <dsp:nvSpPr>
        <dsp:cNvPr id="0" name=""/>
        <dsp:cNvSpPr/>
      </dsp:nvSpPr>
      <dsp:spPr>
        <a:xfrm>
          <a:off x="3156101" y="0"/>
          <a:ext cx="1752296" cy="62230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数据测试</a:t>
          </a:r>
          <a:endParaRPr lang="zh-CN" altLang="en-US" sz="1600" kern="1200" dirty="0"/>
        </a:p>
      </dsp:txBody>
      <dsp:txXfrm>
        <a:off x="3467251" y="0"/>
        <a:ext cx="1129996" cy="622300"/>
      </dsp:txXfrm>
    </dsp:sp>
    <dsp:sp modelId="{8E574FEF-A465-844C-826A-2ECE93586D19}">
      <dsp:nvSpPr>
        <dsp:cNvPr id="0" name=""/>
        <dsp:cNvSpPr/>
      </dsp:nvSpPr>
      <dsp:spPr>
        <a:xfrm>
          <a:off x="4733168" y="0"/>
          <a:ext cx="1752296" cy="62230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数据导出</a:t>
          </a:r>
        </a:p>
      </dsp:txBody>
      <dsp:txXfrm>
        <a:off x="5044318" y="0"/>
        <a:ext cx="1129996" cy="622300"/>
      </dsp:txXfrm>
    </dsp:sp>
    <dsp:sp modelId="{81B0FF11-E3D3-2242-864A-0837CF2A2292}">
      <dsp:nvSpPr>
        <dsp:cNvPr id="0" name=""/>
        <dsp:cNvSpPr/>
      </dsp:nvSpPr>
      <dsp:spPr>
        <a:xfrm>
          <a:off x="6310234" y="0"/>
          <a:ext cx="1752296" cy="622300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配置服务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接口</a:t>
          </a:r>
          <a:endParaRPr lang="zh-CN" altLang="en-US" sz="1600" kern="1200" dirty="0"/>
        </a:p>
      </dsp:txBody>
      <dsp:txXfrm>
        <a:off x="6621384" y="0"/>
        <a:ext cx="1129996" cy="6223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F3FA9-A6C0-994A-B773-DDBAEE3E26C8}">
      <dsp:nvSpPr>
        <dsp:cNvPr id="0" name=""/>
        <dsp:cNvSpPr/>
      </dsp:nvSpPr>
      <dsp:spPr>
        <a:xfrm rot="5400000">
          <a:off x="833692" y="969583"/>
          <a:ext cx="857513" cy="976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F3C387-C852-6C4C-80E7-4BDF742ED21E}">
      <dsp:nvSpPr>
        <dsp:cNvPr id="0" name=""/>
        <dsp:cNvSpPr/>
      </dsp:nvSpPr>
      <dsp:spPr>
        <a:xfrm>
          <a:off x="204800" y="19013"/>
          <a:ext cx="2246953" cy="10104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配置检测规则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（表级、字段级）</a:t>
          </a:r>
          <a:endParaRPr lang="zh-CN" altLang="en-US" sz="1400" kern="1200" dirty="0"/>
        </a:p>
      </dsp:txBody>
      <dsp:txXfrm>
        <a:off x="254134" y="68347"/>
        <a:ext cx="2148285" cy="911768"/>
      </dsp:txXfrm>
    </dsp:sp>
    <dsp:sp modelId="{8EBD610A-160F-634D-AD6D-44858BE49095}">
      <dsp:nvSpPr>
        <dsp:cNvPr id="0" name=""/>
        <dsp:cNvSpPr/>
      </dsp:nvSpPr>
      <dsp:spPr>
        <a:xfrm>
          <a:off x="2050050" y="115381"/>
          <a:ext cx="1049898" cy="816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219E7-9E60-2741-94B6-320EB18D5A65}">
      <dsp:nvSpPr>
        <dsp:cNvPr id="0" name=""/>
        <dsp:cNvSpPr/>
      </dsp:nvSpPr>
      <dsp:spPr>
        <a:xfrm rot="5400000">
          <a:off x="2132514" y="2104636"/>
          <a:ext cx="857513" cy="976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8E44D9D-8FC9-8842-8CFD-9A59346A6212}">
      <dsp:nvSpPr>
        <dsp:cNvPr id="0" name=""/>
        <dsp:cNvSpPr/>
      </dsp:nvSpPr>
      <dsp:spPr>
        <a:xfrm>
          <a:off x="1594472" y="1154066"/>
          <a:ext cx="2065254" cy="10104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DQC</a:t>
          </a:r>
          <a:r>
            <a:rPr lang="zh-CN" altLang="en-US" sz="1400" kern="1200" dirty="0" smtClean="0"/>
            <a:t>试跑规则</a:t>
          </a:r>
        </a:p>
      </dsp:txBody>
      <dsp:txXfrm>
        <a:off x="1643806" y="1203400"/>
        <a:ext cx="1966586" cy="911768"/>
      </dsp:txXfrm>
    </dsp:sp>
    <dsp:sp modelId="{BBA98444-0F7C-0647-96DC-DBDD2283AE4D}">
      <dsp:nvSpPr>
        <dsp:cNvPr id="0" name=""/>
        <dsp:cNvSpPr/>
      </dsp:nvSpPr>
      <dsp:spPr>
        <a:xfrm>
          <a:off x="3348872" y="1250434"/>
          <a:ext cx="1049898" cy="816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4F1B7-3A33-F049-8383-2D69A49A662A}">
      <dsp:nvSpPr>
        <dsp:cNvPr id="0" name=""/>
        <dsp:cNvSpPr/>
      </dsp:nvSpPr>
      <dsp:spPr>
        <a:xfrm>
          <a:off x="2984143" y="2289119"/>
          <a:ext cx="2055668" cy="10104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调度任务执行校验规则</a:t>
          </a:r>
          <a:endParaRPr lang="zh-CN" altLang="en-US" sz="1400" kern="1200" dirty="0"/>
        </a:p>
      </dsp:txBody>
      <dsp:txXfrm>
        <a:off x="3033477" y="2338453"/>
        <a:ext cx="1957000" cy="9117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F3FA9-A6C0-994A-B773-DDBAEE3E26C8}">
      <dsp:nvSpPr>
        <dsp:cNvPr id="0" name=""/>
        <dsp:cNvSpPr/>
      </dsp:nvSpPr>
      <dsp:spPr>
        <a:xfrm rot="5400000">
          <a:off x="833692" y="969583"/>
          <a:ext cx="857513" cy="976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F3C387-C852-6C4C-80E7-4BDF742ED21E}">
      <dsp:nvSpPr>
        <dsp:cNvPr id="0" name=""/>
        <dsp:cNvSpPr/>
      </dsp:nvSpPr>
      <dsp:spPr>
        <a:xfrm>
          <a:off x="204800" y="19013"/>
          <a:ext cx="2246953" cy="10104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设置标签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设置期望产出时间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设置关联值班组</a:t>
          </a:r>
          <a:endParaRPr lang="zh-CN" altLang="en-US" sz="1400" kern="1200" dirty="0"/>
        </a:p>
      </dsp:txBody>
      <dsp:txXfrm>
        <a:off x="254134" y="68347"/>
        <a:ext cx="2148285" cy="911768"/>
      </dsp:txXfrm>
    </dsp:sp>
    <dsp:sp modelId="{8EBD610A-160F-634D-AD6D-44858BE49095}">
      <dsp:nvSpPr>
        <dsp:cNvPr id="0" name=""/>
        <dsp:cNvSpPr/>
      </dsp:nvSpPr>
      <dsp:spPr>
        <a:xfrm>
          <a:off x="2050050" y="115381"/>
          <a:ext cx="1049898" cy="816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219E7-9E60-2741-94B6-320EB18D5A65}">
      <dsp:nvSpPr>
        <dsp:cNvPr id="0" name=""/>
        <dsp:cNvSpPr/>
      </dsp:nvSpPr>
      <dsp:spPr>
        <a:xfrm rot="5400000">
          <a:off x="2132514" y="2104636"/>
          <a:ext cx="857513" cy="9762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8E44D9D-8FC9-8842-8CFD-9A59346A6212}">
      <dsp:nvSpPr>
        <dsp:cNvPr id="0" name=""/>
        <dsp:cNvSpPr/>
      </dsp:nvSpPr>
      <dsp:spPr>
        <a:xfrm>
          <a:off x="1594472" y="1154066"/>
          <a:ext cx="2065254" cy="10104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查看准点率大盘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查看延迟任务</a:t>
          </a:r>
          <a:endParaRPr lang="zh-CN" altLang="en-US" sz="1400" kern="1200" dirty="0"/>
        </a:p>
      </dsp:txBody>
      <dsp:txXfrm>
        <a:off x="1643806" y="1203400"/>
        <a:ext cx="1966586" cy="911768"/>
      </dsp:txXfrm>
    </dsp:sp>
    <dsp:sp modelId="{BBA98444-0F7C-0647-96DC-DBDD2283AE4D}">
      <dsp:nvSpPr>
        <dsp:cNvPr id="0" name=""/>
        <dsp:cNvSpPr/>
      </dsp:nvSpPr>
      <dsp:spPr>
        <a:xfrm>
          <a:off x="3348872" y="1250434"/>
          <a:ext cx="1049898" cy="816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4F1B7-3A33-F049-8383-2D69A49A662A}">
      <dsp:nvSpPr>
        <dsp:cNvPr id="0" name=""/>
        <dsp:cNvSpPr/>
      </dsp:nvSpPr>
      <dsp:spPr>
        <a:xfrm>
          <a:off x="2984143" y="2289119"/>
          <a:ext cx="2055668" cy="10104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查看任务延迟原因</a:t>
          </a:r>
          <a:endParaRPr lang="zh-CN" altLang="en-US" sz="1400" kern="1200" dirty="0"/>
        </a:p>
      </dsp:txBody>
      <dsp:txXfrm>
        <a:off x="3033477" y="2338453"/>
        <a:ext cx="1957000" cy="911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9A72F-1005-9D44-B7D8-8E74E95EFC81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9106D-B5A5-E346-8193-72D1692418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771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kumimoji="1" lang="zh-CN" altLang="en-US" smtClean="0"/>
              <a:t>数据公共层建设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2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590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62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228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02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83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69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93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991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3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16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36C6A-D78B-C94D-8763-D6B0E470A573}" type="datetimeFigureOut">
              <a:rPr kumimoji="1" lang="zh-CN" altLang="en-US" smtClean="0"/>
              <a:t>19/7/26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5C5FF-13CF-0942-AF15-057875783F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20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wtest.vdian.net/dataform/taskList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.vdian.net/dqc.html%23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hyperlink" Target="http://d.vdian.net/dqc.html%23/" TargetMode="Externa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hyperlink" Target="http://docs.vdian.net/pages/viewpage.action?pageId=7360845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vdian.net/pages/viewpage.action?pageId=76032055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vdian.net/pages/viewpage.action?pageId=78130597" TargetMode="Externa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4"/>
            <a:ext cx="7772400" cy="1470025"/>
          </a:xfrm>
        </p:spPr>
        <p:txBody>
          <a:bodyPr/>
          <a:lstStyle/>
          <a:p>
            <a:r>
              <a:rPr kumimoji="1" lang="zh-CN" altLang="en-US" dirty="0" smtClean="0"/>
              <a:t>数据开发进阶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32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3362079"/>
            <a:ext cx="7467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存储规范：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/>
              <a:t>分区字段（天）：</a:t>
            </a:r>
            <a:r>
              <a:rPr kumimoji="1" lang="en-US" altLang="zh-CN" sz="1400" dirty="0" err="1"/>
              <a:t>pt</a:t>
            </a:r>
            <a:endParaRPr kumimoji="1" lang="en-US" altLang="zh-CN" sz="1400" dirty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/>
              <a:t>分区字段（小时）：</a:t>
            </a:r>
            <a:r>
              <a:rPr kumimoji="1" lang="en-US" altLang="zh-CN" sz="1400" dirty="0" err="1"/>
              <a:t>hh</a:t>
            </a:r>
            <a:endParaRPr kumimoji="1" lang="en-US" altLang="zh-CN" sz="1400" dirty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/>
              <a:t>分区格式（天）：</a:t>
            </a:r>
            <a:r>
              <a:rPr kumimoji="1" lang="en-US" altLang="zh-CN" sz="1400" dirty="0" err="1"/>
              <a:t>yyyy</a:t>
            </a:r>
            <a:r>
              <a:rPr kumimoji="1" lang="en-US" altLang="zh-CN" sz="1400" dirty="0"/>
              <a:t>-mm-</a:t>
            </a:r>
            <a:r>
              <a:rPr kumimoji="1" lang="en-US" altLang="zh-CN" sz="1400" dirty="0" err="1"/>
              <a:t>dd</a:t>
            </a:r>
            <a:endParaRPr kumimoji="1" lang="en-US" altLang="zh-CN" sz="1400" dirty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/>
              <a:t>分区格式（小时）：</a:t>
            </a:r>
            <a:r>
              <a:rPr kumimoji="1" lang="zh-CN" altLang="zh-CN" sz="1400" dirty="0"/>
              <a:t>0</a:t>
            </a:r>
            <a:r>
              <a:rPr kumimoji="1" lang="en-US" altLang="zh-CN" sz="1400" dirty="0"/>
              <a:t>0-23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/>
              <a:t>存储规范：</a:t>
            </a:r>
            <a:r>
              <a:rPr kumimoji="1" lang="en-US" altLang="zh-CN" sz="1400" dirty="0"/>
              <a:t>parquet    --</a:t>
            </a:r>
            <a:r>
              <a:rPr kumimoji="1" lang="zh-CN" altLang="en-US" sz="1400" dirty="0"/>
              <a:t>数据文件存储格式</a:t>
            </a:r>
            <a:r>
              <a:rPr kumimoji="1" lang="zh-CN" altLang="zh-CN" sz="1400" dirty="0"/>
              <a:t>p</a:t>
            </a:r>
            <a:r>
              <a:rPr kumimoji="1" lang="en-US" altLang="zh-CN" sz="1400" dirty="0" err="1"/>
              <a:t>arquet</a:t>
            </a:r>
            <a:endParaRPr kumimoji="1" lang="en-US" altLang="zh-CN" sz="1400" dirty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/>
              <a:t>             </a:t>
            </a:r>
            <a:r>
              <a:rPr kumimoji="1" lang="en-US" altLang="zh-CN" sz="1400" dirty="0"/>
              <a:t>snappy     --</a:t>
            </a:r>
            <a:r>
              <a:rPr kumimoji="1" lang="zh-CN" altLang="en-US" sz="1400" dirty="0"/>
              <a:t>文件压缩方式</a:t>
            </a:r>
            <a:r>
              <a:rPr kumimoji="1" lang="en-US" altLang="zh-CN" sz="1400" dirty="0" smtClean="0"/>
              <a:t>snappy</a:t>
            </a:r>
            <a:endParaRPr kumimoji="1" lang="zh-CN" altLang="en-US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190500" y="274518"/>
            <a:ext cx="314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smtClean="0">
                <a:latin typeface="宋体"/>
                <a:ea typeface="宋体"/>
                <a:cs typeface="宋体"/>
              </a:rPr>
              <a:t>规范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应用层表规范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500" y="1089104"/>
            <a:ext cx="7467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命名规范：</a:t>
            </a:r>
            <a:endParaRPr kumimoji="1" lang="en-US" altLang="zh-CN" sz="1400" dirty="0" smtClean="0"/>
          </a:p>
          <a:p>
            <a:r>
              <a:rPr kumimoji="1" lang="zh-CN" altLang="en-US" sz="1400" dirty="0" smtClean="0">
                <a:latin typeface="宋体"/>
                <a:cs typeface="宋体"/>
              </a:rPr>
              <a:t>格式：</a:t>
            </a:r>
            <a:r>
              <a:rPr kumimoji="1" lang="zh-CN" altLang="zh-CN" sz="1400" dirty="0" smtClean="0">
                <a:latin typeface="宋体"/>
                <a:cs typeface="宋体"/>
              </a:rPr>
              <a:t>i</a:t>
            </a:r>
            <a:r>
              <a:rPr kumimoji="1" lang="en-US" altLang="zh-CN" sz="1400" dirty="0" err="1" smtClean="0">
                <a:latin typeface="宋体"/>
                <a:cs typeface="宋体"/>
              </a:rPr>
              <a:t>f_ext</a:t>
            </a:r>
            <a:r>
              <a:rPr kumimoji="1" lang="en-US" altLang="zh-CN" sz="1400" dirty="0" smtClean="0">
                <a:latin typeface="宋体"/>
                <a:cs typeface="宋体"/>
              </a:rPr>
              <a:t>_[</a:t>
            </a:r>
            <a:r>
              <a:rPr kumimoji="1" lang="zh-CN" altLang="en-US" sz="1400" dirty="0" smtClean="0">
                <a:latin typeface="宋体"/>
                <a:cs typeface="宋体"/>
              </a:rPr>
              <a:t>接口描述</a:t>
            </a:r>
            <a:r>
              <a:rPr kumimoji="1" lang="en-US" altLang="zh-CN" sz="1400" dirty="0" smtClean="0">
                <a:latin typeface="宋体"/>
                <a:cs typeface="宋体"/>
              </a:rPr>
              <a:t>]_</a:t>
            </a:r>
            <a:r>
              <a:rPr kumimoji="1" lang="en-US" altLang="zh-CN" sz="1400" dirty="0" err="1" smtClean="0">
                <a:latin typeface="宋体"/>
                <a:cs typeface="宋体"/>
              </a:rPr>
              <a:t>df</a:t>
            </a:r>
            <a:r>
              <a:rPr kumimoji="1" lang="en-US" altLang="zh-CN" sz="1400" dirty="0" smtClean="0">
                <a:latin typeface="宋体"/>
                <a:cs typeface="宋体"/>
              </a:rPr>
              <a:t>/di</a:t>
            </a:r>
          </a:p>
          <a:p>
            <a:r>
              <a:rPr kumimoji="1" lang="zh-CN" altLang="en-US" sz="1400" dirty="0" smtClean="0">
                <a:latin typeface="宋体"/>
                <a:cs typeface="宋体"/>
              </a:rPr>
              <a:t>       </a:t>
            </a:r>
            <a:r>
              <a:rPr kumimoji="1" lang="en-US" altLang="zh-CN" sz="1400" dirty="0" err="1" smtClean="0">
                <a:latin typeface="宋体"/>
                <a:cs typeface="宋体"/>
              </a:rPr>
              <a:t>eg</a:t>
            </a:r>
            <a:r>
              <a:rPr kumimoji="1" lang="en-US" altLang="zh-CN" sz="1400" dirty="0" smtClean="0">
                <a:latin typeface="宋体"/>
                <a:cs typeface="宋体"/>
              </a:rPr>
              <a:t>: </a:t>
            </a:r>
            <a:r>
              <a:rPr kumimoji="1" lang="en-US" altLang="zh-CN" sz="1400" dirty="0" err="1" smtClean="0">
                <a:latin typeface="宋体"/>
                <a:cs typeface="宋体"/>
              </a:rPr>
              <a:t>if_ext_seller_show_df</a:t>
            </a:r>
            <a:endParaRPr kumimoji="1" lang="en-US" altLang="zh-CN" sz="1400" dirty="0">
              <a:latin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en-US" altLang="zh-CN" sz="1400" dirty="0">
                <a:latin typeface="宋体"/>
                <a:cs typeface="宋体"/>
              </a:rPr>
              <a:t>if:</a:t>
            </a:r>
            <a:r>
              <a:rPr kumimoji="1" lang="zh-CN" altLang="en-US" sz="1400" dirty="0">
                <a:latin typeface="宋体"/>
                <a:cs typeface="宋体"/>
              </a:rPr>
              <a:t>  </a:t>
            </a:r>
            <a:r>
              <a:rPr kumimoji="1" lang="en-US" altLang="zh-CN" sz="1400" dirty="0">
                <a:latin typeface="宋体"/>
                <a:cs typeface="宋体"/>
              </a:rPr>
              <a:t>interface</a:t>
            </a:r>
            <a:r>
              <a:rPr kumimoji="1" lang="zh-CN" altLang="en-US" sz="1400" dirty="0">
                <a:latin typeface="宋体"/>
                <a:cs typeface="宋体"/>
              </a:rPr>
              <a:t>缩写</a:t>
            </a:r>
            <a:endParaRPr kumimoji="1" lang="en-US" altLang="zh-CN" sz="1400" dirty="0">
              <a:latin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en-US" altLang="zh-CN" sz="1400" dirty="0" err="1">
                <a:latin typeface="宋体"/>
                <a:cs typeface="宋体"/>
              </a:rPr>
              <a:t>ext</a:t>
            </a:r>
            <a:r>
              <a:rPr kumimoji="1" lang="en-US" altLang="zh-CN" sz="1400" dirty="0">
                <a:latin typeface="宋体"/>
                <a:cs typeface="宋体"/>
              </a:rPr>
              <a:t>:</a:t>
            </a:r>
            <a:r>
              <a:rPr kumimoji="1" lang="zh-CN" altLang="en-US" sz="1400" dirty="0">
                <a:latin typeface="宋体"/>
                <a:cs typeface="宋体"/>
              </a:rPr>
              <a:t> 标识数据为对外数据</a:t>
            </a:r>
            <a:endParaRPr kumimoji="1" lang="en-US" altLang="zh-CN" sz="1400" dirty="0">
              <a:latin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zh-CN" sz="1400" dirty="0">
                <a:latin typeface="宋体"/>
                <a:cs typeface="宋体"/>
              </a:rPr>
              <a:t>d</a:t>
            </a:r>
            <a:r>
              <a:rPr kumimoji="1" lang="en-US" altLang="zh-CN" sz="1400" dirty="0">
                <a:latin typeface="宋体"/>
                <a:cs typeface="宋体"/>
              </a:rPr>
              <a:t>f:</a:t>
            </a:r>
            <a:r>
              <a:rPr kumimoji="1" lang="zh-CN" altLang="en-US" sz="1400" dirty="0">
                <a:latin typeface="宋体"/>
                <a:cs typeface="宋体"/>
              </a:rPr>
              <a:t>  标识接口表数据为全量数据</a:t>
            </a:r>
            <a:endParaRPr kumimoji="1" lang="en-US" altLang="zh-CN" sz="1400" dirty="0">
              <a:latin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en-US" altLang="zh-CN" sz="1400" dirty="0">
                <a:latin typeface="宋体"/>
                <a:cs typeface="宋体"/>
              </a:rPr>
              <a:t>di:</a:t>
            </a:r>
            <a:r>
              <a:rPr kumimoji="1" lang="zh-CN" altLang="en-US" sz="1400" dirty="0">
                <a:latin typeface="宋体"/>
                <a:cs typeface="宋体"/>
              </a:rPr>
              <a:t>  </a:t>
            </a:r>
            <a:r>
              <a:rPr kumimoji="1" lang="zh-CN" altLang="en-US" sz="1400" dirty="0" smtClean="0">
                <a:latin typeface="宋体"/>
                <a:cs typeface="宋体"/>
              </a:rPr>
              <a:t>标识接口表数据为增量数据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0500" y="5567973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注意：</a:t>
            </a:r>
            <a:r>
              <a:rPr kumimoji="1" lang="zh-CN" altLang="en-US" sz="1400" dirty="0" smtClean="0"/>
              <a:t>如果数据字段内容里有换行符，接口表尽量建成</a:t>
            </a:r>
            <a:r>
              <a:rPr kumimoji="1" lang="en-US" altLang="zh-CN" sz="1400" dirty="0" smtClean="0"/>
              <a:t>parquet</a:t>
            </a:r>
            <a:r>
              <a:rPr kumimoji="1" lang="zh-CN" altLang="en-US" sz="1400" dirty="0" smtClean="0"/>
              <a:t>格式（</a:t>
            </a:r>
            <a:r>
              <a:rPr kumimoji="1" lang="en-US" altLang="zh-CN" sz="1400" dirty="0" smtClean="0"/>
              <a:t>stored as parquet</a:t>
            </a:r>
            <a:r>
              <a:rPr kumimoji="1" lang="zh-CN" altLang="en-US" sz="1400" dirty="0" smtClean="0"/>
              <a:t>），或者自己处理特殊字符</a:t>
            </a:r>
            <a:r>
              <a:rPr kumimoji="1" lang="zh-CN" altLang="zh-CN" sz="1400" dirty="0" smtClean="0"/>
              <a:t>（</a:t>
            </a:r>
            <a:r>
              <a:rPr kumimoji="1" lang="en-US" altLang="zh-CN" sz="1400" dirty="0" err="1"/>
              <a:t>regexp_replace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item_name</a:t>
            </a:r>
            <a:r>
              <a:rPr kumimoji="1" lang="en-US" altLang="zh-CN" sz="1400" dirty="0"/>
              <a:t>, </a:t>
            </a:r>
            <a:r>
              <a:rPr kumimoji="1" lang="en-US" altLang="zh-CN" sz="1400" dirty="0" smtClean="0"/>
              <a:t>‘\</a:t>
            </a:r>
            <a:r>
              <a:rPr kumimoji="1" lang="en-US" altLang="zh-CN" sz="1400" dirty="0"/>
              <a:t>n|\t|\</a:t>
            </a:r>
            <a:r>
              <a:rPr kumimoji="1" lang="en-US" altLang="zh-CN" sz="1400" dirty="0" smtClean="0"/>
              <a:t>r’, ‘’)</a:t>
            </a:r>
            <a:r>
              <a:rPr kumimoji="1" lang="zh-CN" altLang="en-US" sz="1400" dirty="0" smtClean="0"/>
              <a:t>）。</a:t>
            </a:r>
            <a:endParaRPr kumimoji="1"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607038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0500" y="269845"/>
            <a:ext cx="453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smtClean="0">
                <a:latin typeface="宋体"/>
                <a:ea typeface="宋体"/>
                <a:cs typeface="宋体"/>
              </a:rPr>
              <a:t>规范-</a:t>
            </a:r>
            <a:r>
              <a:rPr kumimoji="1" lang="zh-CN" altLang="en-US" sz="2000" dirty="0">
                <a:latin typeface="宋体"/>
                <a:cs typeface="宋体"/>
              </a:rPr>
              <a:t>数据清理规则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500" y="1381205"/>
            <a:ext cx="5662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宋体"/>
                <a:cs typeface="宋体"/>
              </a:rPr>
              <a:t>数据清理规则：</a:t>
            </a:r>
            <a:endParaRPr kumimoji="1" lang="en-US" altLang="zh-CN" sz="1600" dirty="0" smtClean="0">
              <a:latin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latin typeface="宋体"/>
                <a:cs typeface="宋体"/>
              </a:rPr>
              <a:t>分区数据按份清理</a:t>
            </a:r>
            <a:endParaRPr kumimoji="1" lang="en-US" altLang="zh-CN" sz="1600" dirty="0" smtClean="0">
              <a:latin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en-US" altLang="zh-CN" sz="1600" dirty="0" smtClean="0">
                <a:latin typeface="宋体"/>
                <a:cs typeface="宋体"/>
              </a:rPr>
              <a:t>Temp</a:t>
            </a:r>
            <a:r>
              <a:rPr kumimoji="1" lang="zh-CN" altLang="en-US" sz="1600" dirty="0" smtClean="0">
                <a:latin typeface="宋体"/>
                <a:cs typeface="宋体"/>
              </a:rPr>
              <a:t>库表最近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宋体"/>
                <a:cs typeface="宋体"/>
              </a:rPr>
              <a:t>7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宋体"/>
                <a:cs typeface="宋体"/>
              </a:rPr>
              <a:t>天</a:t>
            </a:r>
            <a:r>
              <a:rPr kumimoji="1" lang="zh-CN" altLang="en-US" sz="1600" dirty="0" smtClean="0">
                <a:latin typeface="宋体"/>
                <a:cs typeface="宋体"/>
              </a:rPr>
              <a:t>没更新会删除</a:t>
            </a:r>
            <a:endParaRPr kumimoji="1" lang="en-US" altLang="zh-CN" sz="1600" dirty="0" smtClean="0">
              <a:latin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latin typeface="宋体"/>
                <a:cs typeface="宋体"/>
              </a:rPr>
              <a:t>回收站数据保留</a:t>
            </a:r>
            <a:r>
              <a:rPr kumimoji="1" lang="en-US" altLang="zh-CN" sz="1600" dirty="0">
                <a:solidFill>
                  <a:srgbClr val="FF0000"/>
                </a:solidFill>
                <a:latin typeface="宋体"/>
                <a:cs typeface="宋体"/>
              </a:rPr>
              <a:t>7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宋体"/>
                <a:cs typeface="宋体"/>
              </a:rPr>
              <a:t>天</a:t>
            </a:r>
            <a:endParaRPr kumimoji="1" lang="en-US" altLang="zh-CN" sz="1600" dirty="0" smtClean="0">
              <a:solidFill>
                <a:srgbClr val="FF0000"/>
              </a:solidFill>
              <a:latin typeface="宋体"/>
              <a:cs typeface="宋体"/>
            </a:endParaRPr>
          </a:p>
          <a:p>
            <a:endParaRPr kumimoji="1" lang="en-US" altLang="zh-CN" sz="1600" dirty="0"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529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0500" y="269845"/>
            <a:ext cx="389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dirty="0" err="1" smtClean="0">
                <a:latin typeface="宋体"/>
                <a:ea typeface="宋体"/>
                <a:cs typeface="宋体"/>
              </a:rPr>
              <a:t>规范-数据生命周期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500" y="1381205"/>
            <a:ext cx="5662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宋体"/>
                <a:cs typeface="宋体"/>
              </a:rPr>
              <a:t>数据生命周期默认值：</a:t>
            </a:r>
            <a:endParaRPr kumimoji="1" lang="en-US" altLang="zh-CN" sz="1400" dirty="0">
              <a:latin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en-US" altLang="zh-CN" sz="1400" dirty="0">
                <a:latin typeface="宋体"/>
                <a:cs typeface="宋体"/>
              </a:rPr>
              <a:t>puffer</a:t>
            </a:r>
            <a:r>
              <a:rPr kumimoji="1" lang="zh-CN" altLang="en-US" sz="1400" dirty="0">
                <a:latin typeface="宋体"/>
                <a:cs typeface="宋体"/>
              </a:rPr>
              <a:t>同步表               </a:t>
            </a:r>
            <a:r>
              <a:rPr kumimoji="1" lang="en-US" altLang="zh-CN" sz="1400" dirty="0">
                <a:latin typeface="宋体"/>
                <a:cs typeface="宋体"/>
              </a:rPr>
              <a:t>--DB/log</a:t>
            </a:r>
            <a:r>
              <a:rPr kumimoji="1" lang="zh-CN" altLang="en-US" sz="1400" dirty="0">
                <a:latin typeface="宋体"/>
                <a:cs typeface="宋体"/>
              </a:rPr>
              <a:t>同步到</a:t>
            </a:r>
            <a:r>
              <a:rPr kumimoji="1" lang="en-US" altLang="zh-CN" sz="1400" dirty="0">
                <a:latin typeface="宋体"/>
                <a:cs typeface="宋体"/>
                <a:sym typeface="Wingdings"/>
              </a:rPr>
              <a:t>Hive</a:t>
            </a:r>
            <a:endParaRPr kumimoji="1" lang="en-US" altLang="zh-CN" sz="1400" dirty="0">
              <a:latin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>
                <a:latin typeface="宋体"/>
                <a:cs typeface="宋体"/>
              </a:rPr>
              <a:t>开发平台创建的应用表       </a:t>
            </a:r>
            <a:r>
              <a:rPr kumimoji="1" lang="en-US" altLang="zh-CN" sz="1400" dirty="0">
                <a:latin typeface="宋体"/>
                <a:cs typeface="宋体"/>
              </a:rPr>
              <a:t>--</a:t>
            </a:r>
            <a:r>
              <a:rPr kumimoji="1" lang="zh-CN" altLang="en-US" sz="1400" dirty="0">
                <a:latin typeface="宋体"/>
                <a:cs typeface="宋体"/>
              </a:rPr>
              <a:t>应用层</a:t>
            </a:r>
            <a:r>
              <a:rPr kumimoji="1" lang="en-US" altLang="zh-CN" sz="1400" dirty="0" smtClean="0">
                <a:latin typeface="宋体"/>
                <a:cs typeface="宋体"/>
              </a:rPr>
              <a:t>hive</a:t>
            </a:r>
            <a:r>
              <a:rPr kumimoji="1" lang="zh-CN" altLang="en-US" sz="1400" dirty="0" smtClean="0">
                <a:latin typeface="宋体"/>
                <a:cs typeface="宋体"/>
              </a:rPr>
              <a:t>表</a:t>
            </a:r>
            <a:endParaRPr kumimoji="1" lang="en-US" altLang="zh-CN" sz="1400" dirty="0">
              <a:latin typeface="宋体"/>
              <a:cs typeface="宋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0500" y="3682861"/>
            <a:ext cx="6896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数据生命周期</a:t>
            </a:r>
            <a:r>
              <a:rPr lang="en-US" altLang="zh-CN" sz="1400" dirty="0" err="1" smtClean="0"/>
              <a:t>Wiki:http</a:t>
            </a:r>
            <a:r>
              <a:rPr lang="en-US" altLang="zh-CN" sz="1400" dirty="0"/>
              <a:t>://</a:t>
            </a:r>
            <a:r>
              <a:rPr lang="en-US" altLang="zh-CN" sz="1400" dirty="0" err="1"/>
              <a:t>docs.vdian.net</a:t>
            </a:r>
            <a:r>
              <a:rPr lang="en-US" altLang="zh-CN" sz="1400" dirty="0"/>
              <a:t>/pages/</a:t>
            </a:r>
            <a:r>
              <a:rPr lang="en-US" altLang="zh-CN" sz="1400" dirty="0" err="1"/>
              <a:t>viewpage.action?pageId</a:t>
            </a:r>
            <a:r>
              <a:rPr lang="en-US" altLang="zh-CN" sz="1400" dirty="0"/>
              <a:t>=77922311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856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0500" y="330200"/>
            <a:ext cx="369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dirty="0" err="1" smtClean="0">
                <a:latin typeface="宋体"/>
                <a:ea typeface="宋体"/>
                <a:cs typeface="宋体"/>
              </a:rPr>
              <a:t>规范</a:t>
            </a:r>
            <a:r>
              <a:rPr kumimoji="1" lang="en-US" altLang="en-US" dirty="0" err="1">
                <a:latin typeface="宋体"/>
                <a:ea typeface="宋体"/>
                <a:cs typeface="宋体"/>
              </a:rPr>
              <a:t>-数据生命</a:t>
            </a:r>
            <a:r>
              <a:rPr kumimoji="1" lang="en-US" altLang="en-US" dirty="0" err="1" smtClean="0">
                <a:latin typeface="宋体"/>
                <a:ea typeface="宋体"/>
                <a:cs typeface="宋体"/>
              </a:rPr>
              <a:t>周期</a:t>
            </a:r>
            <a:endParaRPr kumimoji="1" lang="zh-CN" altLang="en-US" dirty="0">
              <a:latin typeface="宋体"/>
              <a:cs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500" y="1455616"/>
            <a:ext cx="369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宋体"/>
                <a:cs typeface="宋体"/>
              </a:rPr>
              <a:t>p</a:t>
            </a:r>
            <a:r>
              <a:rPr kumimoji="1" lang="en-US" altLang="zh-CN" sz="1200" dirty="0" smtClean="0">
                <a:latin typeface="宋体"/>
                <a:cs typeface="宋体"/>
              </a:rPr>
              <a:t>uffer</a:t>
            </a:r>
            <a:r>
              <a:rPr kumimoji="1" lang="zh-CN" altLang="en-US" sz="1200" dirty="0" smtClean="0">
                <a:latin typeface="宋体"/>
                <a:cs typeface="宋体"/>
              </a:rPr>
              <a:t>同步时生命周期已确定，不需要用户再设置。</a:t>
            </a:r>
            <a:endParaRPr kumimoji="1" lang="en-US" altLang="zh-CN" sz="1200" dirty="0" smtClean="0">
              <a:latin typeface="宋体"/>
              <a:cs typeface="宋体"/>
            </a:endParaRPr>
          </a:p>
          <a:p>
            <a:endParaRPr kumimoji="1" lang="en-US" altLang="zh-CN" sz="1200" dirty="0">
              <a:latin typeface="宋体"/>
              <a:cs typeface="宋体"/>
            </a:endParaRPr>
          </a:p>
          <a:p>
            <a:r>
              <a:rPr kumimoji="1" lang="en-US" altLang="zh-CN" sz="1200" dirty="0">
                <a:latin typeface="宋体"/>
                <a:cs typeface="宋体"/>
              </a:rPr>
              <a:t>http://</a:t>
            </a:r>
            <a:r>
              <a:rPr kumimoji="1" lang="en-US" altLang="zh-CN" sz="1200" dirty="0" err="1">
                <a:latin typeface="宋体"/>
                <a:cs typeface="宋体"/>
              </a:rPr>
              <a:t>d.vdian.net</a:t>
            </a:r>
            <a:r>
              <a:rPr kumimoji="1" lang="en-US" altLang="zh-CN" sz="1200" dirty="0">
                <a:latin typeface="宋体"/>
                <a:cs typeface="宋体"/>
              </a:rPr>
              <a:t>/</a:t>
            </a:r>
            <a:r>
              <a:rPr kumimoji="1" lang="en-US" altLang="zh-CN" sz="1200" dirty="0" err="1">
                <a:latin typeface="宋体"/>
                <a:cs typeface="宋体"/>
              </a:rPr>
              <a:t>dataSync.html</a:t>
            </a:r>
            <a:r>
              <a:rPr kumimoji="1" lang="en-US" altLang="zh-CN" sz="1200" dirty="0">
                <a:latin typeface="宋体"/>
                <a:cs typeface="宋体"/>
              </a:rPr>
              <a:t>#/</a:t>
            </a:r>
            <a:endParaRPr kumimoji="1" lang="en-US" altLang="zh-CN" sz="1200" dirty="0" smtClean="0">
              <a:latin typeface="宋体"/>
              <a:cs typeface="宋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330200"/>
            <a:ext cx="48641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9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0499" y="330200"/>
            <a:ext cx="389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dirty="0" err="1" smtClean="0">
                <a:latin typeface="宋体"/>
                <a:ea typeface="宋体"/>
                <a:cs typeface="宋体"/>
              </a:rPr>
              <a:t>规范</a:t>
            </a:r>
            <a:r>
              <a:rPr kumimoji="1" lang="en-US" altLang="en-US" dirty="0" err="1">
                <a:latin typeface="宋体"/>
                <a:ea typeface="宋体"/>
                <a:cs typeface="宋体"/>
              </a:rPr>
              <a:t>-数据生命周期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0427" y="1775936"/>
            <a:ext cx="3628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宋体"/>
                <a:cs typeface="宋体"/>
              </a:rPr>
              <a:t>在开发平台创建的应用层表：</a:t>
            </a:r>
            <a:endParaRPr kumimoji="1" lang="en-US" altLang="zh-CN" sz="1200" dirty="0" smtClean="0">
              <a:latin typeface="宋体"/>
              <a:cs typeface="宋体"/>
            </a:endParaRPr>
          </a:p>
          <a:p>
            <a:r>
              <a:rPr kumimoji="1" lang="en-US" altLang="zh-CN" sz="1200" dirty="0">
                <a:latin typeface="宋体"/>
                <a:cs typeface="宋体"/>
              </a:rPr>
              <a:t>http://</a:t>
            </a:r>
            <a:r>
              <a:rPr kumimoji="1" lang="en-US" altLang="zh-CN" sz="1200" dirty="0" err="1">
                <a:latin typeface="宋体"/>
                <a:cs typeface="宋体"/>
              </a:rPr>
              <a:t>d.vdian.net</a:t>
            </a:r>
            <a:r>
              <a:rPr kumimoji="1" lang="en-US" altLang="zh-CN" sz="1200" dirty="0">
                <a:latin typeface="宋体"/>
                <a:cs typeface="宋体"/>
              </a:rPr>
              <a:t>/</a:t>
            </a:r>
            <a:r>
              <a:rPr kumimoji="1" lang="en-US" altLang="zh-CN" sz="1200" dirty="0" err="1">
                <a:latin typeface="宋体"/>
                <a:cs typeface="宋体"/>
              </a:rPr>
              <a:t>index.html</a:t>
            </a:r>
            <a:r>
              <a:rPr kumimoji="1" lang="en-US" altLang="zh-CN" sz="1200" dirty="0">
                <a:latin typeface="宋体"/>
                <a:cs typeface="宋体"/>
              </a:rPr>
              <a:t>#/</a:t>
            </a:r>
            <a:r>
              <a:rPr kumimoji="1" lang="en-US" altLang="zh-CN" sz="1200" dirty="0" err="1">
                <a:latin typeface="宋体"/>
                <a:cs typeface="宋体"/>
              </a:rPr>
              <a:t>tbl</a:t>
            </a:r>
            <a:r>
              <a:rPr kumimoji="1" lang="en-US" altLang="zh-CN" sz="1200" dirty="0">
                <a:latin typeface="宋体"/>
                <a:cs typeface="宋体"/>
              </a:rPr>
              <a:t>-manager</a:t>
            </a:r>
            <a:endParaRPr kumimoji="1" lang="en-US" altLang="zh-CN" sz="1200" dirty="0" smtClean="0">
              <a:latin typeface="宋体"/>
              <a:cs typeface="宋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90500"/>
            <a:ext cx="3966202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94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66700"/>
            <a:ext cx="491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err="1" smtClean="0">
                <a:latin typeface="宋体"/>
                <a:ea typeface="宋体"/>
                <a:cs typeface="宋体"/>
              </a:rPr>
              <a:t>规范-数据公共层</a:t>
            </a: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介绍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500" y="1074867"/>
            <a:ext cx="820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9" y="976552"/>
            <a:ext cx="6625154" cy="19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4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66700"/>
            <a:ext cx="491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err="1" smtClean="0">
                <a:latin typeface="宋体"/>
                <a:ea typeface="宋体"/>
                <a:cs typeface="宋体"/>
              </a:rPr>
              <a:t>规范-数据公共层</a:t>
            </a: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介绍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500" y="1074867"/>
            <a:ext cx="581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0500" y="992775"/>
            <a:ext cx="538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公共层约定：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金额：数据明细层，金额单位为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分</a:t>
            </a:r>
            <a:r>
              <a:rPr kumimoji="1" lang="zh-CN" altLang="en-US" sz="1400" dirty="0" smtClean="0"/>
              <a:t>，汇总层单位为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元</a:t>
            </a:r>
            <a:r>
              <a:rPr kumimoji="1" lang="zh-CN" altLang="en-US" sz="1400" dirty="0" smtClean="0"/>
              <a:t>。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是否类字段：</a:t>
            </a:r>
            <a:r>
              <a:rPr kumimoji="1" lang="en-US" altLang="zh-CN" sz="1400" dirty="0" smtClean="0"/>
              <a:t>Y/N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时间字段：</a:t>
            </a:r>
            <a:r>
              <a:rPr kumimoji="1" lang="en-US" altLang="zh-CN" sz="1400" dirty="0" err="1"/>
              <a:t>yyyy</a:t>
            </a:r>
            <a:r>
              <a:rPr kumimoji="1" lang="en-US" altLang="zh-CN" sz="1400" dirty="0"/>
              <a:t>-MM-</a:t>
            </a:r>
            <a:r>
              <a:rPr kumimoji="1" lang="en-US" altLang="zh-CN" sz="1400" dirty="0" err="1"/>
              <a:t>dd</a:t>
            </a:r>
            <a:r>
              <a:rPr kumimoji="1" lang="en-US" altLang="zh-CN" sz="1400" dirty="0"/>
              <a:t> </a:t>
            </a:r>
            <a:r>
              <a:rPr kumimoji="1" lang="en-US" altLang="zh-CN" sz="1400" dirty="0" err="1"/>
              <a:t>HH:mm:</a:t>
            </a:r>
            <a:r>
              <a:rPr kumimoji="1" lang="en-US" altLang="zh-CN" sz="1400" dirty="0" err="1" smtClean="0"/>
              <a:t>ss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百分比：</a:t>
            </a:r>
            <a:r>
              <a:rPr kumimoji="1" lang="en-US" altLang="zh-CN" sz="1400" dirty="0" smtClean="0"/>
              <a:t>0-1</a:t>
            </a:r>
            <a:r>
              <a:rPr kumimoji="1" lang="zh-CN" altLang="en-US" sz="1400" dirty="0" smtClean="0"/>
              <a:t>之间小数，保留</a:t>
            </a:r>
            <a:r>
              <a:rPr kumimoji="1" lang="en-US" altLang="zh-CN" sz="1400" dirty="0" smtClean="0"/>
              <a:t>4</a:t>
            </a:r>
            <a:r>
              <a:rPr kumimoji="1" lang="zh-CN" altLang="en-US" sz="1400" dirty="0" smtClean="0"/>
              <a:t>位小数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表命名规则</a:t>
            </a:r>
            <a:endParaRPr kumimoji="1" lang="en-US" altLang="zh-CN" sz="14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637611"/>
              </p:ext>
            </p:extLst>
          </p:nvPr>
        </p:nvGraphicFramePr>
        <p:xfrm>
          <a:off x="190500" y="2581889"/>
          <a:ext cx="8648700" cy="1656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70893"/>
                <a:gridCol w="4386907"/>
                <a:gridCol w="33909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层次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表名规范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举例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Ods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层表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ods.ods_[</a:t>
                      </a:r>
                      <a:r>
                        <a:rPr lang="zh-CN" altLang="mr-IN" sz="1200" dirty="0" smtClean="0">
                          <a:latin typeface="+mn-ea"/>
                          <a:ea typeface="+mn-ea"/>
                        </a:rPr>
                        <a:t>数据域</a:t>
                      </a:r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]_[mysql</a:t>
                      </a:r>
                      <a:r>
                        <a:rPr lang="zh-CN" altLang="mr-IN" sz="1200" dirty="0" smtClean="0">
                          <a:latin typeface="+mn-ea"/>
                          <a:ea typeface="+mn-ea"/>
                        </a:rPr>
                        <a:t>源库</a:t>
                      </a:r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]_app_[mysql</a:t>
                      </a:r>
                      <a:r>
                        <a:rPr lang="zh-CN" altLang="mr-IN" sz="1200" dirty="0" smtClean="0">
                          <a:latin typeface="+mn-ea"/>
                          <a:ea typeface="+mn-ea"/>
                        </a:rPr>
                        <a:t>源表</a:t>
                      </a:r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]_[df/di/hh/hi]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ods.ods_mbr_uds_app_t_toutiao_user_info_d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Dwd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层表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维度表：</a:t>
                      </a: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dw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dim_</a:t>
                      </a:r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[</a:t>
                      </a:r>
                      <a:r>
                        <a:rPr lang="zh-CN" altLang="mr-IN" sz="1200" dirty="0" smtClean="0">
                          <a:latin typeface="+mn-ea"/>
                          <a:ea typeface="+mn-ea"/>
                        </a:rPr>
                        <a:t>数据域</a:t>
                      </a:r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]_[</a:t>
                      </a:r>
                      <a:r>
                        <a:rPr lang="zh-CN" altLang="mr-IN" sz="1200" dirty="0" smtClean="0">
                          <a:latin typeface="+mn-ea"/>
                          <a:ea typeface="+mn-ea"/>
                        </a:rPr>
                        <a:t>维度</a:t>
                      </a:r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]_[df/di/hh/hi</a:t>
                      </a:r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]</a:t>
                      </a:r>
                      <a:endParaRPr lang="en-US" altLang="zh-CN" sz="120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明细事实表：</a:t>
                      </a: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dw.dwd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_[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数据域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]_[</a:t>
                      </a:r>
                      <a:r>
                        <a:rPr lang="en-US" altLang="en-US" sz="1200" dirty="0" smtClean="0">
                          <a:latin typeface="+mn-ea"/>
                          <a:ea typeface="+mn-ea"/>
                        </a:rPr>
                        <a:t>业务过程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]_[</a:t>
                      </a: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df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/di/</a:t>
                      </a: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hh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/hi]</a:t>
                      </a:r>
                      <a:endParaRPr lang="zh-CN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dw.dim_mbr_slr_df</a:t>
                      </a:r>
                      <a:endParaRPr lang="en-US" altLang="zh-CN" sz="120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dw.dwd_trd_all_ord_df</a:t>
                      </a:r>
                      <a:endParaRPr lang="zh-CN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Dws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层表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汇总事实表：</a:t>
                      </a:r>
                      <a:r>
                        <a:rPr lang="zh-CN" altLang="zh-CN" sz="1200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w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dws_[</a:t>
                      </a:r>
                      <a:r>
                        <a:rPr lang="zh-CN" altLang="mr-IN" sz="1200" dirty="0" smtClean="0">
                          <a:latin typeface="+mn-ea"/>
                          <a:ea typeface="+mn-ea"/>
                        </a:rPr>
                        <a:t>数据域</a:t>
                      </a:r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]_[</a:t>
                      </a:r>
                      <a:r>
                        <a:rPr lang="zh-CN" altLang="mr-IN" sz="1200" dirty="0" smtClean="0">
                          <a:latin typeface="+mn-ea"/>
                          <a:ea typeface="+mn-ea"/>
                        </a:rPr>
                        <a:t>汇总维度</a:t>
                      </a:r>
                      <a:r>
                        <a:rPr lang="mr-IN" altLang="zh-CN" sz="1200" dirty="0" smtClean="0">
                          <a:latin typeface="+mn-ea"/>
                          <a:ea typeface="+mn-ea"/>
                        </a:rPr>
                        <a:t>]_[df/di/hh/hi]</a:t>
                      </a:r>
                      <a:endParaRPr lang="zh-CN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dw.dws_trd_slr_src_df</a:t>
                      </a:r>
                      <a:endParaRPr lang="zh-CN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910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667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err="1" smtClean="0">
                <a:latin typeface="宋体"/>
                <a:ea typeface="宋体"/>
                <a:cs typeface="宋体"/>
              </a:rPr>
              <a:t>规范-数据域表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500" y="890201"/>
            <a:ext cx="820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801"/>
            <a:ext cx="8559800" cy="37071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0500" y="890201"/>
            <a:ext cx="2274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交易域</a:t>
            </a:r>
            <a:r>
              <a:rPr kumimoji="1" lang="en-US" altLang="zh-CN" sz="1600" dirty="0" smtClean="0"/>
              <a:t>&amp;</a:t>
            </a:r>
            <a:r>
              <a:rPr kumimoji="1" lang="zh-CN" altLang="en-US" sz="1600" dirty="0" smtClean="0"/>
              <a:t>日志域</a:t>
            </a:r>
            <a:r>
              <a:rPr kumimoji="1" lang="en-US" altLang="zh-CN" sz="1600" dirty="0" smtClean="0"/>
              <a:t> </a:t>
            </a:r>
            <a:r>
              <a:rPr kumimoji="1" lang="zh-CN" altLang="en-US" sz="1600" dirty="0" smtClean="0"/>
              <a:t>重要表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772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66700"/>
            <a:ext cx="3566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err="1" smtClean="0">
                <a:latin typeface="宋体"/>
                <a:ea typeface="宋体"/>
                <a:cs typeface="宋体"/>
              </a:rPr>
              <a:t>规范-数据域表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500" y="890201"/>
            <a:ext cx="820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0500" y="890201"/>
            <a:ext cx="3788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会员域</a:t>
            </a:r>
            <a:r>
              <a:rPr kumimoji="1" lang="en-US" altLang="zh-CN" sz="1600" dirty="0" smtClean="0"/>
              <a:t>&amp;</a:t>
            </a:r>
            <a:r>
              <a:rPr kumimoji="1" lang="zh-CN" altLang="en-US" sz="1600" dirty="0" smtClean="0"/>
              <a:t>商品域</a:t>
            </a:r>
            <a:r>
              <a:rPr kumimoji="1" lang="en-US" altLang="zh-CN" sz="1600" dirty="0" smtClean="0"/>
              <a:t>&amp;</a:t>
            </a:r>
            <a:r>
              <a:rPr kumimoji="1" lang="zh-CN" altLang="en-US" sz="1600" dirty="0" smtClean="0"/>
              <a:t>信用域</a:t>
            </a:r>
            <a:r>
              <a:rPr kumimoji="1" lang="en-US" altLang="zh-CN" sz="1600" dirty="0" smtClean="0"/>
              <a:t>&amp;</a:t>
            </a:r>
            <a:r>
              <a:rPr kumimoji="1" lang="zh-CN" altLang="en-US" sz="1600" dirty="0" smtClean="0"/>
              <a:t>营销域 重要表</a:t>
            </a:r>
            <a:endParaRPr kumimoji="1" lang="zh-CN" altLang="en-US" sz="1600" dirty="0"/>
          </a:p>
        </p:txBody>
      </p:sp>
      <p:grpSp>
        <p:nvGrpSpPr>
          <p:cNvPr id="8" name="组 7"/>
          <p:cNvGrpSpPr/>
          <p:nvPr/>
        </p:nvGrpSpPr>
        <p:grpSpPr>
          <a:xfrm>
            <a:off x="190500" y="1544899"/>
            <a:ext cx="8750300" cy="2866002"/>
            <a:chOff x="190500" y="1544899"/>
            <a:chExt cx="8750300" cy="286600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" y="1727201"/>
              <a:ext cx="8750300" cy="26837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" y="1544899"/>
              <a:ext cx="8750300" cy="210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67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66700"/>
            <a:ext cx="470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smtClean="0">
                <a:latin typeface="宋体"/>
                <a:ea typeface="宋体"/>
                <a:cs typeface="宋体"/>
              </a:rPr>
              <a:t>规范-</a:t>
            </a: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公共层常用数据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500" y="1074867"/>
            <a:ext cx="820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8378" y="870293"/>
            <a:ext cx="6332084" cy="557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店铺</a:t>
            </a:r>
            <a:r>
              <a:rPr kumimoji="1" lang="en-US" altLang="zh-CN" sz="1400" dirty="0" smtClean="0"/>
              <a:t>90</a:t>
            </a:r>
            <a:r>
              <a:rPr kumimoji="1" lang="zh-CN" altLang="en-US" sz="1400" dirty="0" smtClean="0"/>
              <a:t>天回头率</a:t>
            </a:r>
            <a:endParaRPr kumimoji="1" lang="en-US" altLang="zh-CN" sz="1400" dirty="0" smtClean="0"/>
          </a:p>
          <a:p>
            <a:r>
              <a:rPr kumimoji="1" lang="en-US" altLang="zh-CN" sz="1400" dirty="0"/>
              <a:t>select </a:t>
            </a:r>
            <a:r>
              <a:rPr kumimoji="1" lang="en-US" altLang="zh-CN" sz="1400" dirty="0" err="1"/>
              <a:t>shop_id</a:t>
            </a:r>
            <a:r>
              <a:rPr kumimoji="1" lang="en-US" altLang="zh-CN" sz="1400" dirty="0"/>
              <a:t> as </a:t>
            </a:r>
            <a:r>
              <a:rPr kumimoji="1" lang="en-US" altLang="zh-CN" sz="1400" dirty="0" err="1"/>
              <a:t>seller_id</a:t>
            </a:r>
            <a:endParaRPr kumimoji="1" lang="en-US" altLang="zh-CN" sz="1400" dirty="0"/>
          </a:p>
          <a:p>
            <a:r>
              <a:rPr kumimoji="1" lang="en-US" altLang="zh-CN" sz="1400" dirty="0"/>
              <a:t>       </a:t>
            </a:r>
            <a:r>
              <a:rPr kumimoji="1" lang="en-US" altLang="zh-CN" sz="1400" dirty="0" smtClean="0"/>
              <a:t>    ,</a:t>
            </a:r>
            <a:r>
              <a:rPr kumimoji="1" lang="en-US" altLang="zh-CN" sz="1400" dirty="0"/>
              <a:t>return_rate_1d --90</a:t>
            </a:r>
            <a:r>
              <a:rPr kumimoji="1" lang="zh-CN" altLang="en-US" sz="1400" dirty="0"/>
              <a:t>天回头率</a:t>
            </a:r>
          </a:p>
          <a:p>
            <a:r>
              <a:rPr kumimoji="1" lang="zh-CN" altLang="en-US" sz="1400" dirty="0"/>
              <a:t>  </a:t>
            </a:r>
            <a:r>
              <a:rPr kumimoji="1" lang="en-US" altLang="zh-CN" sz="1400" dirty="0"/>
              <a:t>from </a:t>
            </a:r>
            <a:r>
              <a:rPr kumimoji="1" lang="en-US" altLang="zh-CN" sz="1400" dirty="0" err="1" smtClean="0">
                <a:solidFill>
                  <a:srgbClr val="FF0000"/>
                </a:solidFill>
              </a:rPr>
              <a:t>dw.dws_trd_slr_src_df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   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--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卖家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+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渠道交易汇总表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r>
              <a:rPr kumimoji="1" lang="en-US" altLang="zh-CN" sz="1400" dirty="0"/>
              <a:t> where source = '0' --</a:t>
            </a:r>
            <a:r>
              <a:rPr kumimoji="1" lang="zh-CN" altLang="en-US" sz="1400" dirty="0"/>
              <a:t>来源渠道：全部</a:t>
            </a:r>
          </a:p>
          <a:p>
            <a:r>
              <a:rPr kumimoji="1" lang="zh-CN" altLang="en-US" sz="1400" dirty="0"/>
              <a:t>   </a:t>
            </a:r>
            <a:r>
              <a:rPr kumimoji="1" lang="en-US" altLang="zh-CN" sz="1400" dirty="0"/>
              <a:t>and </a:t>
            </a:r>
            <a:r>
              <a:rPr kumimoji="1" lang="en-US" altLang="zh-CN" sz="1400" dirty="0" err="1"/>
              <a:t>pt</a:t>
            </a:r>
            <a:r>
              <a:rPr kumimoji="1" lang="en-US" altLang="zh-CN" sz="1400" dirty="0"/>
              <a:t> = '${</a:t>
            </a:r>
            <a:r>
              <a:rPr kumimoji="1" lang="en-US" altLang="zh-CN" sz="1400" dirty="0" err="1"/>
              <a:t>bizday</a:t>
            </a:r>
            <a:r>
              <a:rPr kumimoji="1" lang="en-US" altLang="zh-CN" sz="1400" dirty="0"/>
              <a:t>}'</a:t>
            </a:r>
            <a:r>
              <a:rPr kumimoji="1" lang="en-US" altLang="zh-CN" sz="1400" dirty="0" smtClean="0"/>
              <a:t>;</a:t>
            </a:r>
          </a:p>
          <a:p>
            <a:endParaRPr kumimoji="1" lang="en-US" altLang="zh-CN" sz="1400" dirty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卖家登陆活跃数据</a:t>
            </a:r>
            <a:endParaRPr kumimoji="1" lang="en-US" altLang="zh-CN" sz="1400" dirty="0" smtClean="0"/>
          </a:p>
          <a:p>
            <a:r>
              <a:rPr kumimoji="1" lang="en-US" altLang="zh-CN" sz="1400" dirty="0"/>
              <a:t>select </a:t>
            </a:r>
            <a:r>
              <a:rPr kumimoji="1" lang="en-US" altLang="zh-CN" sz="1400" dirty="0" err="1"/>
              <a:t>seller_id</a:t>
            </a:r>
            <a:endParaRPr kumimoji="1" lang="en-US" altLang="zh-CN" sz="1400" dirty="0"/>
          </a:p>
          <a:p>
            <a:r>
              <a:rPr kumimoji="1" lang="en-US" altLang="zh-CN" sz="1400" dirty="0"/>
              <a:t>       </a:t>
            </a:r>
            <a:r>
              <a:rPr kumimoji="1" lang="zh-CN" altLang="en-US" sz="1400" dirty="0" smtClean="0"/>
              <a:t>   </a:t>
            </a:r>
            <a:r>
              <a:rPr kumimoji="1" lang="en-US" altLang="zh-CN" sz="1400" dirty="0" smtClean="0"/>
              <a:t>,</a:t>
            </a:r>
            <a:r>
              <a:rPr kumimoji="1" lang="en-US" altLang="zh-CN" sz="1400" dirty="0" err="1"/>
              <a:t>acc_actv_days</a:t>
            </a:r>
            <a:r>
              <a:rPr kumimoji="1" lang="en-US" altLang="zh-CN" sz="1400" dirty="0"/>
              <a:t>       --</a:t>
            </a:r>
            <a:r>
              <a:rPr kumimoji="1" lang="zh-CN" altLang="en-US" sz="1400" dirty="0"/>
              <a:t>累计活跃</a:t>
            </a:r>
            <a:r>
              <a:rPr kumimoji="1" lang="en-US" altLang="zh-CN" sz="1400" dirty="0"/>
              <a:t>(</a:t>
            </a:r>
            <a:r>
              <a:rPr kumimoji="1" lang="zh-CN" altLang="en-US" sz="1400" dirty="0"/>
              <a:t>登陆</a:t>
            </a:r>
            <a:r>
              <a:rPr kumimoji="1" lang="en-US" altLang="zh-CN" sz="1400" dirty="0"/>
              <a:t>)</a:t>
            </a:r>
            <a:r>
              <a:rPr kumimoji="1" lang="zh-CN" altLang="en-US" sz="1400" dirty="0"/>
              <a:t>天数（从</a:t>
            </a:r>
            <a:r>
              <a:rPr kumimoji="1" lang="en-US" altLang="zh-CN" sz="1400" dirty="0"/>
              <a:t>2017-11-01</a:t>
            </a:r>
            <a:r>
              <a:rPr kumimoji="1" lang="zh-CN" altLang="en-US" sz="1400" dirty="0"/>
              <a:t>号开始累计）</a:t>
            </a:r>
          </a:p>
          <a:p>
            <a:r>
              <a:rPr kumimoji="1" lang="zh-CN" altLang="en-US" sz="1400" dirty="0"/>
              <a:t>    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,</a:t>
            </a:r>
            <a:r>
              <a:rPr kumimoji="1" lang="en-US" altLang="zh-CN" sz="1400" dirty="0" err="1"/>
              <a:t>last_actv_time</a:t>
            </a:r>
            <a:r>
              <a:rPr kumimoji="1" lang="en-US" altLang="zh-CN" sz="1400" dirty="0"/>
              <a:t>      --</a:t>
            </a:r>
            <a:r>
              <a:rPr kumimoji="1" lang="zh-CN" altLang="en-US" sz="1400" dirty="0"/>
              <a:t>最近一次活跃</a:t>
            </a:r>
            <a:r>
              <a:rPr kumimoji="1" lang="en-US" altLang="zh-CN" sz="1400" dirty="0"/>
              <a:t>(</a:t>
            </a:r>
            <a:r>
              <a:rPr kumimoji="1" lang="zh-CN" altLang="en-US" sz="1400" dirty="0"/>
              <a:t>登陆</a:t>
            </a:r>
            <a:r>
              <a:rPr kumimoji="1" lang="en-US" altLang="zh-CN" sz="1400" dirty="0"/>
              <a:t>)</a:t>
            </a:r>
            <a:r>
              <a:rPr kumimoji="1" lang="zh-CN" altLang="en-US" sz="1400" dirty="0"/>
              <a:t>时间</a:t>
            </a:r>
          </a:p>
          <a:p>
            <a:r>
              <a:rPr kumimoji="1" lang="zh-CN" altLang="en-US" sz="1400" dirty="0"/>
              <a:t> </a:t>
            </a:r>
            <a:r>
              <a:rPr kumimoji="1" lang="en-US" altLang="zh-CN" sz="1400" dirty="0"/>
              <a:t>from </a:t>
            </a:r>
            <a:r>
              <a:rPr kumimoji="1" lang="en-US" altLang="zh-CN" sz="1400" dirty="0" err="1" smtClean="0">
                <a:solidFill>
                  <a:srgbClr val="FF0000"/>
                </a:solidFill>
              </a:rPr>
              <a:t>dw.dim_mbr_slr_ext_df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 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--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卖家维度扩展表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r>
              <a:rPr kumimoji="1" lang="en-US" altLang="zh-CN" sz="1400" dirty="0"/>
              <a:t>where </a:t>
            </a:r>
            <a:r>
              <a:rPr kumimoji="1" lang="en-US" altLang="zh-CN" sz="1400" dirty="0" err="1"/>
              <a:t>pt</a:t>
            </a:r>
            <a:r>
              <a:rPr kumimoji="1" lang="en-US" altLang="zh-CN" sz="1400" dirty="0"/>
              <a:t> = '${</a:t>
            </a:r>
            <a:r>
              <a:rPr kumimoji="1" lang="en-US" altLang="zh-CN" sz="1400" dirty="0" err="1"/>
              <a:t>bizday</a:t>
            </a:r>
            <a:r>
              <a:rPr kumimoji="1" lang="en-US" altLang="zh-CN" sz="1400" dirty="0"/>
              <a:t>}'</a:t>
            </a:r>
            <a:r>
              <a:rPr kumimoji="1" lang="en-US" altLang="zh-CN" sz="1400" dirty="0" smtClean="0"/>
              <a:t>;</a:t>
            </a:r>
          </a:p>
          <a:p>
            <a:endParaRPr kumimoji="1" lang="en-US" altLang="zh-CN" sz="1400" dirty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开通店铺的卖家</a:t>
            </a:r>
            <a:endParaRPr kumimoji="1" lang="en-US" altLang="zh-CN" sz="1400" dirty="0" smtClean="0"/>
          </a:p>
          <a:p>
            <a:r>
              <a:rPr kumimoji="1" lang="en-US" altLang="zh-CN" sz="1400" dirty="0"/>
              <a:t>select </a:t>
            </a:r>
            <a:r>
              <a:rPr kumimoji="1" lang="en-US" altLang="zh-CN" sz="1400" dirty="0" err="1"/>
              <a:t>seller_id</a:t>
            </a:r>
            <a:endParaRPr kumimoji="1" lang="en-US" altLang="zh-CN" sz="1400" dirty="0"/>
          </a:p>
          <a:p>
            <a:r>
              <a:rPr kumimoji="1" lang="en-US" altLang="zh-CN" sz="1400" dirty="0"/>
              <a:t>       </a:t>
            </a:r>
            <a:r>
              <a:rPr kumimoji="1" lang="zh-CN" altLang="en-US" sz="1400" dirty="0" smtClean="0"/>
              <a:t>   </a:t>
            </a:r>
            <a:r>
              <a:rPr kumimoji="1" lang="en-US" altLang="zh-CN" sz="1400" dirty="0" smtClean="0"/>
              <a:t>,</a:t>
            </a:r>
            <a:r>
              <a:rPr kumimoji="1" lang="en-US" altLang="zh-CN" sz="1400" dirty="0" err="1"/>
              <a:t>shop_create_time</a:t>
            </a:r>
            <a:r>
              <a:rPr kumimoji="1" lang="en-US" altLang="zh-CN" sz="1400" dirty="0"/>
              <a:t>      --</a:t>
            </a:r>
            <a:r>
              <a:rPr kumimoji="1" lang="zh-CN" altLang="en-US" sz="1400" dirty="0"/>
              <a:t>店铺开通时间</a:t>
            </a:r>
          </a:p>
          <a:p>
            <a:r>
              <a:rPr kumimoji="1" lang="zh-CN" altLang="en-US" sz="1400" dirty="0"/>
              <a:t> </a:t>
            </a:r>
            <a:r>
              <a:rPr kumimoji="1" lang="en-US" altLang="zh-CN" sz="1400" dirty="0" smtClean="0"/>
              <a:t>from </a:t>
            </a:r>
            <a:r>
              <a:rPr kumimoji="1" lang="en-US" altLang="zh-CN" sz="1400" dirty="0" err="1" smtClean="0">
                <a:solidFill>
                  <a:srgbClr val="FF0000"/>
                </a:solidFill>
              </a:rPr>
              <a:t>dw.dim_mbr_slr_df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    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--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卖家维度表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r>
              <a:rPr kumimoji="1" lang="en-US" altLang="zh-CN" sz="1400" dirty="0" smtClean="0"/>
              <a:t>where </a:t>
            </a:r>
            <a:r>
              <a:rPr kumimoji="1" lang="en-US" altLang="zh-CN" sz="1400" dirty="0" err="1"/>
              <a:t>pt</a:t>
            </a:r>
            <a:r>
              <a:rPr kumimoji="1" lang="en-US" altLang="zh-CN" sz="1400" dirty="0"/>
              <a:t> = '${</a:t>
            </a:r>
            <a:r>
              <a:rPr kumimoji="1" lang="en-US" altLang="zh-CN" sz="1400" dirty="0" err="1"/>
              <a:t>bizday</a:t>
            </a:r>
            <a:r>
              <a:rPr kumimoji="1" lang="en-US" altLang="zh-CN" sz="1400" dirty="0"/>
              <a:t>}'</a:t>
            </a:r>
          </a:p>
          <a:p>
            <a:r>
              <a:rPr kumimoji="1" lang="en-US" altLang="zh-CN" sz="1400" dirty="0"/>
              <a:t>   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and </a:t>
            </a:r>
            <a:r>
              <a:rPr kumimoji="1" lang="en-US" altLang="zh-CN" sz="1400" dirty="0" err="1"/>
              <a:t>shop_create_time</a:t>
            </a:r>
            <a:r>
              <a:rPr kumimoji="1" lang="en-US" altLang="zh-CN" sz="1400" dirty="0"/>
              <a:t> is not null</a:t>
            </a:r>
            <a:r>
              <a:rPr kumimoji="1" lang="en-US" altLang="zh-CN" sz="1400" dirty="0" smtClean="0"/>
              <a:t>;</a:t>
            </a:r>
          </a:p>
          <a:p>
            <a:endParaRPr kumimoji="1" lang="en-US" altLang="zh-CN" sz="1400" dirty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1400" dirty="0" err="1" smtClean="0"/>
              <a:t>User_id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err="1" smtClean="0"/>
              <a:t>buyer_id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err="1" smtClean="0"/>
              <a:t>seller_id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err="1" smtClean="0"/>
              <a:t>kdid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err="1" smtClean="0"/>
              <a:t>member_id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err="1" smtClean="0"/>
              <a:t>open_id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err="1" smtClean="0"/>
              <a:t>tel_ecp</a:t>
            </a:r>
            <a:r>
              <a:rPr kumimoji="1" lang="zh-CN" altLang="en-US" sz="1400" dirty="0" smtClean="0"/>
              <a:t>关系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Select </a:t>
            </a:r>
            <a:r>
              <a:rPr kumimoji="1" lang="zh-CN" altLang="zh-CN" sz="1400" dirty="0"/>
              <a:t>u</a:t>
            </a:r>
            <a:r>
              <a:rPr kumimoji="1" lang="en-US" altLang="zh-CN" sz="1400" dirty="0" err="1" smtClean="0"/>
              <a:t>ser_id</a:t>
            </a:r>
            <a:r>
              <a:rPr kumimoji="1" lang="en-US" altLang="zh-CN" sz="1400" dirty="0" err="1"/>
              <a:t>,</a:t>
            </a:r>
            <a:r>
              <a:rPr kumimoji="1" lang="en-US" altLang="zh-CN" sz="1400" dirty="0" err="1" smtClean="0"/>
              <a:t>buyer_id</a:t>
            </a:r>
            <a:r>
              <a:rPr kumimoji="1" lang="en-US" altLang="zh-CN" sz="1400" dirty="0" err="1"/>
              <a:t>,</a:t>
            </a:r>
            <a:r>
              <a:rPr kumimoji="1" lang="en-US" altLang="zh-CN" sz="1400" dirty="0" err="1" smtClean="0"/>
              <a:t>seller_id</a:t>
            </a:r>
            <a:r>
              <a:rPr kumimoji="1" lang="en-US" altLang="zh-CN" sz="1400" dirty="0" err="1"/>
              <a:t>,</a:t>
            </a:r>
            <a:r>
              <a:rPr kumimoji="1" lang="en-US" altLang="zh-CN" sz="1400" dirty="0" err="1" smtClean="0"/>
              <a:t>kdid</a:t>
            </a:r>
            <a:r>
              <a:rPr kumimoji="1" lang="en-US" altLang="zh-CN" sz="1400" dirty="0" err="1"/>
              <a:t>,</a:t>
            </a:r>
            <a:r>
              <a:rPr kumimoji="1" lang="en-US" altLang="zh-CN" sz="1400" dirty="0" err="1" smtClean="0"/>
              <a:t>member_id</a:t>
            </a:r>
            <a:r>
              <a:rPr kumimoji="1" lang="en-US" altLang="zh-CN" sz="1400" dirty="0" err="1"/>
              <a:t>,</a:t>
            </a:r>
            <a:r>
              <a:rPr kumimoji="1" lang="en-US" altLang="zh-CN" sz="1400" dirty="0" err="1" smtClean="0"/>
              <a:t>open_id</a:t>
            </a:r>
            <a:r>
              <a:rPr kumimoji="1" lang="en-US" altLang="zh-CN" sz="1400" dirty="0" err="1"/>
              <a:t>,</a:t>
            </a:r>
            <a:r>
              <a:rPr kumimoji="1" lang="en-US" altLang="zh-CN" sz="1400" dirty="0" err="1" smtClean="0"/>
              <a:t>tel_ecp</a:t>
            </a:r>
            <a:endParaRPr kumimoji="1" lang="en-US" altLang="zh-CN" sz="1400" dirty="0"/>
          </a:p>
          <a:p>
            <a:r>
              <a:rPr kumimoji="1" lang="zh-CN" altLang="en-US" sz="1400" dirty="0" smtClean="0"/>
              <a:t> </a:t>
            </a:r>
            <a:r>
              <a:rPr kumimoji="1" lang="en-US" altLang="zh-CN" sz="1400" dirty="0"/>
              <a:t>from </a:t>
            </a:r>
            <a:r>
              <a:rPr kumimoji="1" lang="en-US" altLang="zh-CN" sz="1400" dirty="0" err="1" smtClean="0">
                <a:solidFill>
                  <a:srgbClr val="FF0000"/>
                </a:solidFill>
              </a:rPr>
              <a:t>dw.dim_mbr_user_df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  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--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会员维度表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r>
              <a:rPr kumimoji="1" lang="en-US" altLang="zh-CN" sz="1400" dirty="0"/>
              <a:t>where </a:t>
            </a:r>
            <a:r>
              <a:rPr kumimoji="1" lang="en-US" altLang="zh-CN" sz="1400" dirty="0" err="1"/>
              <a:t>pt</a:t>
            </a:r>
            <a:r>
              <a:rPr kumimoji="1" lang="en-US" altLang="zh-CN" sz="1400" dirty="0"/>
              <a:t> = '${</a:t>
            </a:r>
            <a:r>
              <a:rPr kumimoji="1" lang="en-US" altLang="zh-CN" sz="1400" dirty="0" err="1"/>
              <a:t>bizday</a:t>
            </a:r>
            <a:r>
              <a:rPr kumimoji="1" lang="en-US" altLang="zh-CN" sz="1400" dirty="0" smtClean="0"/>
              <a:t>}’;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362984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3245" y="485337"/>
            <a:ext cx="3367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 smtClean="0"/>
              <a:t>数据开发规范</a:t>
            </a:r>
            <a:endParaRPr kumimoji="1" lang="en-US" altLang="zh-CN" dirty="0" smtClean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 smtClean="0"/>
              <a:t>数据开发实例</a:t>
            </a:r>
            <a:endParaRPr kumimoji="1" lang="en-US" altLang="zh-CN" dirty="0" smtClean="0"/>
          </a:p>
          <a:p>
            <a:pPr marL="400050" indent="-400050">
              <a:buFont typeface="+mj-ea"/>
              <a:buAutoNum type="ea1JpnChsDbPeriod" startAt="3"/>
            </a:pPr>
            <a:r>
              <a:rPr kumimoji="1" lang="zh-CN" altLang="en-US" dirty="0" smtClean="0"/>
              <a:t>数据测试</a:t>
            </a:r>
            <a:endParaRPr kumimoji="1" lang="en-US" altLang="zh-CN" dirty="0" smtClean="0"/>
          </a:p>
          <a:p>
            <a:pPr marL="400050" indent="-400050">
              <a:buFont typeface="+mj-ea"/>
              <a:buAutoNum type="ea1JpnChsDbPeriod" startAt="4"/>
            </a:pPr>
            <a:r>
              <a:rPr kumimoji="1" lang="zh-CN" altLang="en-US" dirty="0"/>
              <a:t>线上数据质量监</a:t>
            </a:r>
            <a:r>
              <a:rPr kumimoji="1" lang="zh-CN" altLang="en-US" dirty="0" smtClean="0"/>
              <a:t>控</a:t>
            </a:r>
            <a:endParaRPr kumimoji="1" lang="en-US" altLang="zh-CN" dirty="0" smtClean="0"/>
          </a:p>
          <a:p>
            <a:pPr marL="400050" indent="-400050">
              <a:buFont typeface="+mj-ea"/>
              <a:buAutoNum type="ea1JpnChsDbPeriod" startAt="5"/>
            </a:pPr>
            <a:r>
              <a:rPr kumimoji="1" lang="zh-CN" altLang="en-US" dirty="0" smtClean="0"/>
              <a:t>常用工具介绍</a:t>
            </a:r>
            <a:endParaRPr kumimoji="1" lang="en-US" altLang="zh-CN" dirty="0" smtClean="0"/>
          </a:p>
          <a:p>
            <a:pPr marL="400050" indent="-400050">
              <a:buFont typeface="+mj-ea"/>
              <a:buAutoNum type="ea1JpnChsDbPeriod" startAt="5"/>
            </a:pPr>
            <a:r>
              <a:rPr kumimoji="1" lang="zh-CN" altLang="en-US" dirty="0" smtClean="0"/>
              <a:t>数据仓库介绍</a:t>
            </a:r>
            <a:endParaRPr kumimoji="1" lang="en-US" altLang="zh-CN" dirty="0" smtClean="0"/>
          </a:p>
          <a:p>
            <a:pPr marL="400050" indent="-400050">
              <a:buFont typeface="+mj-ea"/>
              <a:buAutoNum type="ea1JpnChsDbPeriod" startAt="5"/>
            </a:pPr>
            <a:r>
              <a:rPr kumimoji="1" lang="zh-CN" altLang="en-US" dirty="0" smtClean="0"/>
              <a:t>新一代数据仓库</a:t>
            </a:r>
            <a:r>
              <a:rPr kumimoji="1" lang="zh-CN" altLang="zh-CN" dirty="0"/>
              <a:t>（</a:t>
            </a:r>
            <a:r>
              <a:rPr kumimoji="1" lang="en-US" altLang="zh-CN" dirty="0" err="1" smtClean="0"/>
              <a:t>onedata</a:t>
            </a:r>
            <a:r>
              <a:rPr kumimoji="1" lang="zh-CN" altLang="zh-CN" dirty="0"/>
              <a:t>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04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169014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dirty="0" smtClean="0">
                <a:latin typeface="宋体"/>
                <a:ea typeface="宋体"/>
                <a:cs typeface="宋体"/>
              </a:rPr>
              <a:t>规范-</a:t>
            </a:r>
            <a:r>
              <a:rPr kumimoji="1" lang="zh-CN" altLang="en-US" dirty="0" smtClean="0">
                <a:latin typeface="宋体"/>
                <a:ea typeface="宋体"/>
                <a:cs typeface="宋体"/>
              </a:rPr>
              <a:t>公共层指标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500" y="1074867"/>
            <a:ext cx="820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4000" y="736600"/>
            <a:ext cx="290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指标命名关键字缩写：</a:t>
            </a:r>
            <a:endParaRPr kumimoji="1" lang="en-US" altLang="zh-CN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550325" y="736600"/>
            <a:ext cx="290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指标统计周期缩写：</a:t>
            </a:r>
            <a:endParaRPr kumimoji="1" lang="en-US" altLang="zh-CN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825" y="1118632"/>
            <a:ext cx="3168997" cy="38367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86200" y="5760430"/>
            <a:ext cx="4303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例如：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fx_pay_order_cnt_30d</a:t>
            </a:r>
            <a:r>
              <a:rPr kumimoji="1" lang="zh-CN" altLang="en-US" sz="1200" dirty="0" smtClean="0"/>
              <a:t>   </a:t>
            </a:r>
            <a:r>
              <a:rPr kumimoji="1" lang="en-US" altLang="zh-CN" sz="1200" dirty="0" smtClean="0"/>
              <a:t>--</a:t>
            </a:r>
            <a:r>
              <a:rPr kumimoji="1" lang="zh-CN" altLang="en-US" sz="1200" dirty="0"/>
              <a:t>最近</a:t>
            </a:r>
            <a:r>
              <a:rPr kumimoji="1" lang="en-US" altLang="zh-CN" sz="1200" dirty="0"/>
              <a:t>30</a:t>
            </a:r>
            <a:r>
              <a:rPr kumimoji="1" lang="zh-CN" altLang="en-US" sz="1200" dirty="0" smtClean="0"/>
              <a:t>天分销商品支付订单数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0" y="1118632"/>
            <a:ext cx="1016058" cy="517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6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79400"/>
            <a:ext cx="444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smtClean="0">
                <a:latin typeface="宋体"/>
                <a:ea typeface="宋体"/>
                <a:cs typeface="宋体"/>
              </a:rPr>
              <a:t>规范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sz="2000" dirty="0" smtClean="0">
                <a:latin typeface="宋体"/>
                <a:cs typeface="宋体"/>
              </a:rPr>
              <a:t>编码规范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200" y="944602"/>
            <a:ext cx="659130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代码头</a:t>
            </a:r>
            <a:endParaRPr kumimoji="1" lang="en-US" altLang="zh-CN" sz="1400" dirty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400" dirty="0" smtClean="0"/>
              <a:t>开发人</a:t>
            </a:r>
            <a:endParaRPr kumimoji="1" lang="en-US" altLang="zh-CN" sz="1400" dirty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400" dirty="0" smtClean="0"/>
              <a:t>开发日期</a:t>
            </a:r>
            <a:endParaRPr kumimoji="1" lang="en-US" altLang="zh-CN" sz="1400" dirty="0" smtClean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400" dirty="0" smtClean="0"/>
              <a:t>代码说明</a:t>
            </a:r>
            <a:endParaRPr kumimoji="1" lang="en-US" altLang="zh-CN" sz="1400" dirty="0" smtClean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400" dirty="0" smtClean="0"/>
              <a:t>历史修改情况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关键逻辑注释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业务逻辑处理合理分段</a:t>
            </a:r>
            <a:endParaRPr kumimoji="1" lang="en-US" altLang="zh-CN" sz="1400" dirty="0" smtClean="0"/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1400" dirty="0" smtClean="0"/>
              <a:t>编码风格</a:t>
            </a:r>
            <a:endParaRPr kumimoji="1" lang="en-US" altLang="zh-CN" sz="1400" dirty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zh-CN" sz="1400" dirty="0" smtClean="0"/>
              <a:t>s</a:t>
            </a:r>
            <a:r>
              <a:rPr kumimoji="1" lang="en-US" altLang="zh-CN" sz="1400" dirty="0" err="1" smtClean="0"/>
              <a:t>elect,from,where,join,on</a:t>
            </a:r>
            <a:r>
              <a:rPr kumimoji="1" lang="zh-CN" altLang="en-US" sz="1400" dirty="0" smtClean="0"/>
              <a:t>等关键字换行</a:t>
            </a:r>
            <a:endParaRPr kumimoji="1" lang="en-US" altLang="zh-CN" sz="1400" dirty="0" smtClean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400" dirty="0" smtClean="0"/>
              <a:t>字段换行</a:t>
            </a:r>
            <a:endParaRPr kumimoji="1" lang="en-US" altLang="zh-CN" sz="1400" dirty="0" smtClean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400" dirty="0" smtClean="0"/>
              <a:t>代码右对齐</a:t>
            </a:r>
            <a:endParaRPr kumimoji="1" lang="en-US" altLang="zh-CN" sz="1400" dirty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不要用</a:t>
            </a:r>
            <a:r>
              <a:rPr kumimoji="1" lang="en-US" altLang="zh-CN" sz="1400" dirty="0" smtClean="0"/>
              <a:t>select *</a:t>
            </a: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一个任务产出一张输出表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代码要支持重跑、并行补数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347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03200"/>
            <a:ext cx="345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err="1" smtClean="0">
                <a:latin typeface="宋体"/>
                <a:ea typeface="宋体"/>
                <a:cs typeface="宋体"/>
              </a:rPr>
              <a:t>规范-</a:t>
            </a:r>
            <a:r>
              <a:rPr kumimoji="1" lang="en-US" altLang="zh-CN" sz="2000" dirty="0" err="1" smtClean="0">
                <a:latin typeface="宋体"/>
                <a:ea typeface="宋体"/>
                <a:cs typeface="宋体"/>
              </a:rPr>
              <a:t>YARN</a:t>
            </a:r>
            <a:r>
              <a:rPr kumimoji="1" lang="en-US" altLang="en-US" sz="2000" dirty="0" err="1" smtClean="0">
                <a:latin typeface="宋体"/>
                <a:ea typeface="宋体"/>
                <a:cs typeface="宋体"/>
              </a:rPr>
              <a:t>命名</a:t>
            </a: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规范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300" y="952500"/>
            <a:ext cx="7404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/>
              <a:t>任务名命名规范</a:t>
            </a:r>
            <a:endParaRPr kumimoji="1" lang="en-US" altLang="zh-CN" sz="1600" dirty="0" smtClean="0"/>
          </a:p>
          <a:p>
            <a:pPr marL="742950" lvl="1" indent="-285750">
              <a:buFont typeface="Wingdings" charset="2"/>
              <a:buChar char="ü"/>
            </a:pPr>
            <a:r>
              <a:rPr kumimoji="1" lang="en-US" altLang="zh-CN" sz="1600" dirty="0" smtClean="0"/>
              <a:t>Mars</a:t>
            </a:r>
            <a:r>
              <a:rPr kumimoji="1" lang="zh-CN" altLang="en-US" sz="1600" dirty="0" smtClean="0"/>
              <a:t>任务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  </a:t>
            </a:r>
            <a:r>
              <a:rPr kumimoji="1" lang="en-US" altLang="zh-CN" sz="1600" dirty="0" smtClean="0"/>
              <a:t> </a:t>
            </a:r>
            <a:r>
              <a:rPr kumimoji="1" lang="zh-CN" altLang="en-US" sz="1600" dirty="0" smtClean="0"/>
              <a:t>      </a:t>
            </a:r>
            <a:r>
              <a:rPr kumimoji="1" lang="en-US" altLang="zh-CN" sz="1600" dirty="0" smtClean="0"/>
              <a:t>   mars_[</a:t>
            </a:r>
            <a:r>
              <a:rPr kumimoji="1" lang="en-US" altLang="zh-CN" sz="1600" dirty="0" err="1" smtClean="0"/>
              <a:t>job_owner</a:t>
            </a:r>
            <a:r>
              <a:rPr kumimoji="1" lang="en-US" altLang="zh-CN" sz="1600" dirty="0" smtClean="0"/>
              <a:t>]_schedule/debug_[</a:t>
            </a:r>
            <a:r>
              <a:rPr kumimoji="1" lang="en-US" altLang="zh-CN" sz="1600" dirty="0" err="1" smtClean="0">
                <a:solidFill>
                  <a:srgbClr val="FF0000"/>
                </a:solidFill>
              </a:rPr>
              <a:t>job_id</a:t>
            </a:r>
            <a:r>
              <a:rPr kumimoji="1" lang="en-US" altLang="zh-CN" sz="1600" dirty="0" smtClean="0"/>
              <a:t>]_[</a:t>
            </a:r>
            <a:r>
              <a:rPr kumimoji="1" lang="zh-CN" altLang="en-US" sz="1600" dirty="0" smtClean="0">
                <a:solidFill>
                  <a:srgbClr val="008000"/>
                </a:solidFill>
              </a:rPr>
              <a:t>执行时间</a:t>
            </a:r>
            <a:r>
              <a:rPr kumimoji="1" lang="en-US" altLang="zh-CN" sz="1600" dirty="0" smtClean="0"/>
              <a:t>]</a:t>
            </a:r>
          </a:p>
          <a:p>
            <a:r>
              <a:rPr kumimoji="1" lang="zh-CN" altLang="zh-CN" sz="1600" dirty="0"/>
              <a:t> </a:t>
            </a:r>
            <a:r>
              <a:rPr kumimoji="1" lang="zh-CN" altLang="en-US" sz="1600" dirty="0" smtClean="0"/>
              <a:t>          </a:t>
            </a:r>
            <a:r>
              <a:rPr kumimoji="1" lang="en-US" altLang="zh-CN" sz="1600" dirty="0" err="1" smtClean="0"/>
              <a:t>eg</a:t>
            </a:r>
            <a:r>
              <a:rPr kumimoji="1" lang="en-US" altLang="zh-CN" sz="1600" dirty="0"/>
              <a:t>: </a:t>
            </a:r>
            <a:r>
              <a:rPr kumimoji="1" lang="en-US" altLang="zh-CN" sz="1600" dirty="0" smtClean="0"/>
              <a:t>mars_guodapeng_schedule_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9609</a:t>
            </a:r>
            <a:r>
              <a:rPr kumimoji="1" lang="en-US" altLang="zh-CN" sz="1600" dirty="0" smtClean="0"/>
              <a:t>_</a:t>
            </a:r>
            <a:r>
              <a:rPr kumimoji="1" lang="en-US" altLang="zh-CN" sz="1600" dirty="0" smtClean="0">
                <a:solidFill>
                  <a:srgbClr val="008000"/>
                </a:solidFill>
              </a:rPr>
              <a:t>201907211457</a:t>
            </a:r>
          </a:p>
          <a:p>
            <a:r>
              <a:rPr kumimoji="1" lang="zh-CN" altLang="zh-CN" sz="1600" dirty="0"/>
              <a:t> </a:t>
            </a:r>
            <a:r>
              <a:rPr kumimoji="1" lang="zh-CN" altLang="en-US" sz="1600" dirty="0" smtClean="0"/>
              <a:t>       说明：</a:t>
            </a:r>
            <a:r>
              <a:rPr kumimoji="1" lang="en-US" altLang="zh-CN" sz="1600" dirty="0" smtClean="0"/>
              <a:t>mars</a:t>
            </a:r>
            <a:r>
              <a:rPr kumimoji="1" lang="zh-CN" altLang="en-US" sz="1600" dirty="0" smtClean="0"/>
              <a:t>任务名是由</a:t>
            </a:r>
            <a:r>
              <a:rPr kumimoji="1" lang="en-US" altLang="zh-CN" sz="1600" dirty="0" smtClean="0"/>
              <a:t>mars</a:t>
            </a:r>
            <a:r>
              <a:rPr kumimoji="1" lang="zh-CN" altLang="en-US" sz="1600" dirty="0" smtClean="0"/>
              <a:t>执行时自动生成。</a:t>
            </a:r>
            <a:endParaRPr kumimoji="1" lang="en-US" altLang="zh-CN" sz="1600" dirty="0" smtClean="0"/>
          </a:p>
          <a:p>
            <a:pPr marL="742950" lvl="1" indent="-285750">
              <a:buFont typeface="Wingdings" charset="2"/>
              <a:buChar char="ü"/>
            </a:pPr>
            <a:r>
              <a:rPr kumimoji="1" lang="en-US" altLang="zh-CN" sz="1600" dirty="0" smtClean="0"/>
              <a:t>Azkaban</a:t>
            </a:r>
            <a:r>
              <a:rPr kumimoji="1" lang="zh-CN" altLang="en-US" sz="1600" dirty="0" smtClean="0"/>
              <a:t>任务</a:t>
            </a:r>
            <a:endParaRPr kumimoji="1" lang="en-US" altLang="zh-CN" sz="1600" dirty="0" smtClean="0"/>
          </a:p>
          <a:p>
            <a:r>
              <a:rPr kumimoji="1" lang="zh-CN" altLang="zh-CN" sz="1600" dirty="0"/>
              <a:t> </a:t>
            </a:r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       应用名</a:t>
            </a:r>
            <a:r>
              <a:rPr kumimoji="1" lang="en-US" altLang="zh-CN" sz="1600" dirty="0" smtClean="0"/>
              <a:t>_</a:t>
            </a:r>
            <a:r>
              <a:rPr kumimoji="1" lang="en-US" altLang="zh-CN" sz="1600" dirty="0"/>
              <a:t>[</a:t>
            </a:r>
            <a:r>
              <a:rPr kumimoji="1" lang="en-US" altLang="zh-CN" sz="1600" dirty="0" err="1"/>
              <a:t>job_owner</a:t>
            </a:r>
            <a:r>
              <a:rPr kumimoji="1" lang="en-US" altLang="zh-CN" sz="1600" dirty="0"/>
              <a:t>]_schedule/debug_[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job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名</a:t>
            </a:r>
            <a:r>
              <a:rPr kumimoji="1" lang="en-US" altLang="zh-CN" sz="1600" dirty="0" smtClean="0"/>
              <a:t>]</a:t>
            </a:r>
            <a:r>
              <a:rPr kumimoji="1" lang="en-US" altLang="zh-CN" sz="1600" dirty="0"/>
              <a:t>_[</a:t>
            </a:r>
            <a:r>
              <a:rPr kumimoji="1" lang="zh-CN" altLang="en-US" sz="1600" dirty="0" smtClean="0">
                <a:solidFill>
                  <a:srgbClr val="008000"/>
                </a:solidFill>
              </a:rPr>
              <a:t>执行时间</a:t>
            </a:r>
            <a:r>
              <a:rPr kumimoji="1" lang="en-US" altLang="zh-CN" sz="1600" dirty="0" smtClean="0"/>
              <a:t>]</a:t>
            </a:r>
            <a:endParaRPr kumimoji="1" lang="en-US" altLang="zh-CN" sz="1600" dirty="0"/>
          </a:p>
          <a:p>
            <a:r>
              <a:rPr kumimoji="1" lang="zh-CN" altLang="en-US" sz="1600" dirty="0" smtClean="0"/>
              <a:t>                </a:t>
            </a:r>
            <a:r>
              <a:rPr kumimoji="1" lang="en-US" altLang="zh-CN" sz="1600" dirty="0" err="1" smtClean="0"/>
              <a:t>eg</a:t>
            </a:r>
            <a:r>
              <a:rPr kumimoji="1" lang="en-US" altLang="zh-CN" sz="1600" dirty="0" smtClean="0"/>
              <a:t>: vc_wangyawei_schedule_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run_mds_fx_info</a:t>
            </a:r>
            <a:r>
              <a:rPr kumimoji="1" lang="en-US" altLang="zh-CN" sz="1600" dirty="0" smtClean="0"/>
              <a:t>_</a:t>
            </a:r>
            <a:r>
              <a:rPr kumimoji="1" lang="en-US" altLang="zh-CN" sz="1600" dirty="0" smtClean="0">
                <a:solidFill>
                  <a:srgbClr val="008000"/>
                </a:solidFill>
              </a:rPr>
              <a:t>201907210323</a:t>
            </a:r>
          </a:p>
        </p:txBody>
      </p:sp>
    </p:spTree>
    <p:extLst>
      <p:ext uri="{BB962C8B-B14F-4D97-AF65-F5344CB8AC3E}">
        <p14:creationId xmlns:p14="http://schemas.microsoft.com/office/powerpoint/2010/main" val="131235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344509720"/>
              </p:ext>
            </p:extLst>
          </p:nvPr>
        </p:nvGraphicFramePr>
        <p:xfrm>
          <a:off x="381000" y="2311400"/>
          <a:ext cx="8064500" cy="6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2" name="直线连接符 11"/>
          <p:cNvCxnSpPr/>
          <p:nvPr/>
        </p:nvCxnSpPr>
        <p:spPr>
          <a:xfrm>
            <a:off x="5217364" y="1713945"/>
            <a:ext cx="8881" cy="1900436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6781828" y="1713945"/>
            <a:ext cx="8881" cy="1900436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42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190500"/>
            <a:ext cx="369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规范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sz="2000" dirty="0" smtClean="0"/>
              <a:t>应用层数据导出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4000" y="825500"/>
            <a:ext cx="8102600" cy="504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存储适用指南：</a:t>
            </a:r>
            <a:endParaRPr kumimoji="1" lang="en-US" altLang="zh-CN" sz="1400" dirty="0"/>
          </a:p>
          <a:p>
            <a:r>
              <a:rPr kumimoji="1" lang="zh-CN" altLang="zh-CN" sz="1400" dirty="0"/>
              <a:t>E</a:t>
            </a:r>
            <a:r>
              <a:rPr kumimoji="1" lang="en-US" altLang="zh-CN" sz="1400" dirty="0"/>
              <a:t>S</a:t>
            </a:r>
            <a:r>
              <a:rPr kumimoji="1" lang="zh-CN" altLang="en-US" sz="1400" dirty="0"/>
              <a:t>：</a:t>
            </a:r>
            <a:r>
              <a:rPr kumimoji="1" lang="en-US" altLang="zh-CN" sz="1400" dirty="0"/>
              <a:t>http://</a:t>
            </a:r>
            <a:r>
              <a:rPr kumimoji="1" lang="en-US" altLang="zh-CN" sz="1400" dirty="0" err="1"/>
              <a:t>docs.vdian.net</a:t>
            </a:r>
            <a:r>
              <a:rPr kumimoji="1" lang="en-US" altLang="zh-CN" sz="1400" dirty="0"/>
              <a:t>/pages/</a:t>
            </a:r>
            <a:r>
              <a:rPr kumimoji="1" lang="en-US" altLang="zh-CN" sz="1400" dirty="0" err="1"/>
              <a:t>viewpage.action?pageId</a:t>
            </a:r>
            <a:r>
              <a:rPr kumimoji="1" lang="en-US" altLang="zh-CN" sz="1400" dirty="0"/>
              <a:t>=70005928</a:t>
            </a:r>
          </a:p>
          <a:p>
            <a:r>
              <a:rPr kumimoji="1" lang="en-US" altLang="zh-CN" sz="1400" dirty="0" err="1" smtClean="0"/>
              <a:t>Hbase</a:t>
            </a:r>
            <a:r>
              <a:rPr kumimoji="1" lang="zh-CN" altLang="en-US" sz="1400" dirty="0" smtClean="0"/>
              <a:t>：</a:t>
            </a:r>
            <a:r>
              <a:rPr kumimoji="1" lang="en-US" altLang="zh-CN" sz="1400" dirty="0" smtClean="0"/>
              <a:t>http</a:t>
            </a:r>
            <a:r>
              <a:rPr kumimoji="1" lang="en-US" altLang="zh-CN" sz="1400" dirty="0"/>
              <a:t>://docs.vdian.net/pages/viewpage.action?pageId=67847560</a:t>
            </a:r>
          </a:p>
          <a:p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数据导出指导手册：</a:t>
            </a:r>
            <a:endParaRPr kumimoji="1" lang="en-US" altLang="zh-CN" sz="1400" dirty="0"/>
          </a:p>
          <a:p>
            <a:r>
              <a:rPr kumimoji="1" lang="zh-CN" altLang="zh-CN" sz="1400" dirty="0"/>
              <a:t>E</a:t>
            </a:r>
            <a:r>
              <a:rPr kumimoji="1" lang="en-US" altLang="zh-CN" sz="1400" dirty="0"/>
              <a:t>S</a:t>
            </a:r>
            <a:r>
              <a:rPr kumimoji="1" lang="zh-CN" altLang="en-US" sz="1400" dirty="0" smtClean="0"/>
              <a:t>：</a:t>
            </a:r>
            <a:r>
              <a:rPr kumimoji="1" lang="en-US" altLang="zh-CN" sz="1400" dirty="0"/>
              <a:t>http://docs.vdian.net/display/VdianSearch/EsBall-</a:t>
            </a:r>
            <a:r>
              <a:rPr kumimoji="1" lang="en-US" altLang="zh-CN" sz="1400" dirty="0" smtClean="0"/>
              <a:t>mr</a:t>
            </a:r>
            <a:r>
              <a:rPr kumimoji="1" lang="zh-CN" altLang="en-US" sz="1400" dirty="0" smtClean="0"/>
              <a:t>  （导之前知会下刘林</a:t>
            </a:r>
            <a:r>
              <a:rPr kumimoji="1" lang="en-US" altLang="zh-CN" sz="1400" dirty="0" smtClean="0"/>
              <a:t>02</a:t>
            </a:r>
            <a:r>
              <a:rPr kumimoji="1" lang="zh-CN" altLang="en-US" sz="1400" dirty="0" smtClean="0"/>
              <a:t>）</a:t>
            </a:r>
            <a:endParaRPr kumimoji="1" lang="en-US" altLang="zh-CN" sz="1400" dirty="0"/>
          </a:p>
          <a:p>
            <a:r>
              <a:rPr kumimoji="1" lang="en-US" altLang="zh-CN" sz="1400" dirty="0" err="1"/>
              <a:t>Hbase</a:t>
            </a:r>
            <a:r>
              <a:rPr kumimoji="1" lang="zh-CN" altLang="en-US" sz="1400" dirty="0" smtClean="0"/>
              <a:t>：</a:t>
            </a:r>
            <a:r>
              <a:rPr kumimoji="1" lang="en-US" altLang="zh-CN" sz="1400" dirty="0"/>
              <a:t>http://</a:t>
            </a:r>
            <a:r>
              <a:rPr kumimoji="1" lang="en-US" altLang="zh-CN" sz="1400" dirty="0" err="1"/>
              <a:t>docs.vdian.net</a:t>
            </a:r>
            <a:r>
              <a:rPr kumimoji="1" lang="en-US" altLang="zh-CN" sz="1400" dirty="0"/>
              <a:t>/pages/</a:t>
            </a:r>
            <a:r>
              <a:rPr kumimoji="1" lang="en-US" altLang="zh-CN" sz="1400" dirty="0" err="1"/>
              <a:t>viewpage.action?pageId</a:t>
            </a:r>
            <a:r>
              <a:rPr kumimoji="1" lang="en-US" altLang="zh-CN" sz="1400" dirty="0"/>
              <a:t>=75259370</a:t>
            </a:r>
          </a:p>
          <a:p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zh-CN" sz="1400" dirty="0" smtClean="0"/>
              <a:t>H</a:t>
            </a:r>
            <a:r>
              <a:rPr kumimoji="1" lang="en-US" altLang="zh-CN" sz="1400" dirty="0" smtClean="0"/>
              <a:t>base</a:t>
            </a:r>
            <a:r>
              <a:rPr kumimoji="1" lang="zh-CN" altLang="en-US" sz="1400" dirty="0" smtClean="0"/>
              <a:t>集群：</a:t>
            </a:r>
            <a:endParaRPr kumimoji="1" lang="zh-CN" altLang="en-US" sz="1400" dirty="0"/>
          </a:p>
          <a:p>
            <a:r>
              <a:rPr kumimoji="1" lang="en-US" altLang="zh-CN" sz="1400" dirty="0" smtClean="0"/>
              <a:t>L1:</a:t>
            </a:r>
            <a:r>
              <a:rPr kumimoji="1" lang="zh-CN" altLang="en-US" sz="1400" dirty="0" smtClean="0"/>
              <a:t> 线上核心业务</a:t>
            </a:r>
            <a:r>
              <a:rPr kumimoji="1" lang="zh-CN" altLang="en-US" sz="1400" dirty="0"/>
              <a:t>，要求高并发，超低延迟</a:t>
            </a:r>
            <a:endParaRPr kumimoji="1" lang="en-US" altLang="zh-CN" sz="1400" dirty="0"/>
          </a:p>
          <a:p>
            <a:r>
              <a:rPr kumimoji="1" lang="en-US" altLang="zh-CN" sz="1400" dirty="0"/>
              <a:t>L2</a:t>
            </a:r>
            <a:r>
              <a:rPr kumimoji="1" lang="en-US" altLang="zh-CN" sz="1400" dirty="0" smtClean="0"/>
              <a:t>:</a:t>
            </a:r>
            <a:r>
              <a:rPr kumimoji="1" lang="zh-CN" altLang="en-US" sz="1400" dirty="0" smtClean="0"/>
              <a:t> 线上核心业务</a:t>
            </a:r>
            <a:r>
              <a:rPr kumimoji="1" lang="zh-CN" altLang="en-US" sz="1400" dirty="0"/>
              <a:t>，业务存在批量更新，可以接受更新时延迟变大</a:t>
            </a:r>
          </a:p>
          <a:p>
            <a:r>
              <a:rPr kumimoji="1" lang="en-US" altLang="zh-CN" sz="1400" dirty="0"/>
              <a:t>L3: </a:t>
            </a:r>
            <a:r>
              <a:rPr kumimoji="1" lang="zh-CN" altLang="en-US" sz="1400" dirty="0" smtClean="0"/>
              <a:t> 非线上业务</a:t>
            </a:r>
            <a:endParaRPr kumimoji="1" lang="en-US" altLang="zh-CN" sz="1400" dirty="0" smtClean="0"/>
          </a:p>
          <a:p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1400" dirty="0" smtClean="0"/>
              <a:t>ES</a:t>
            </a:r>
            <a:r>
              <a:rPr kumimoji="1" lang="zh-CN" altLang="en-US" sz="1400" dirty="0" smtClean="0"/>
              <a:t>集群：</a:t>
            </a:r>
            <a:endParaRPr kumimoji="1" lang="zh-CN" altLang="en-US" sz="1400" dirty="0"/>
          </a:p>
          <a:p>
            <a:r>
              <a:rPr kumimoji="1" lang="en-US" altLang="zh-CN" sz="1400" dirty="0"/>
              <a:t>L0: </a:t>
            </a:r>
            <a:r>
              <a:rPr kumimoji="1" lang="zh-CN" altLang="en-US" sz="1400" dirty="0"/>
              <a:t>等级最高的集群，涉及到资损的业务</a:t>
            </a:r>
          </a:p>
          <a:p>
            <a:r>
              <a:rPr kumimoji="1" lang="en-US" altLang="zh-CN" sz="1400" dirty="0"/>
              <a:t>L1: </a:t>
            </a:r>
            <a:r>
              <a:rPr kumimoji="1" lang="zh-CN" altLang="en-US" sz="1400" dirty="0"/>
              <a:t>面向线上用户，比如</a:t>
            </a:r>
            <a:r>
              <a:rPr kumimoji="1" lang="en-US" altLang="zh-CN" sz="1400" dirty="0"/>
              <a:t>app</a:t>
            </a:r>
          </a:p>
          <a:p>
            <a:r>
              <a:rPr kumimoji="1" lang="en-US" altLang="zh-CN" sz="1400" dirty="0"/>
              <a:t>L2: </a:t>
            </a:r>
            <a:r>
              <a:rPr kumimoji="1" lang="zh-CN" altLang="en-US" sz="1400" dirty="0"/>
              <a:t>面向运营，比如报表数据等</a:t>
            </a:r>
          </a:p>
          <a:p>
            <a:r>
              <a:rPr kumimoji="1" lang="en-US" altLang="zh-CN" sz="1400" dirty="0"/>
              <a:t>L3: </a:t>
            </a:r>
            <a:r>
              <a:rPr kumimoji="1" lang="zh-CN" altLang="en-US" sz="1400" dirty="0"/>
              <a:t>日志集群，存储线上日</a:t>
            </a:r>
            <a:r>
              <a:rPr kumimoji="1" lang="zh-CN" altLang="en-US" sz="1400" dirty="0" smtClean="0"/>
              <a:t>志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/>
              <a:t>同步任务命名格式：</a:t>
            </a:r>
            <a:endParaRPr kumimoji="1" lang="en-US" altLang="zh-CN" sz="1400" dirty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zh-CN" sz="1400" dirty="0"/>
              <a:t>h</a:t>
            </a:r>
            <a:r>
              <a:rPr kumimoji="1" lang="en-US" altLang="zh-CN" sz="1400" dirty="0"/>
              <a:t>ive2es_[</a:t>
            </a:r>
            <a:r>
              <a:rPr kumimoji="1" lang="zh-CN" altLang="en-US" sz="1400" dirty="0"/>
              <a:t>同步表名</a:t>
            </a:r>
            <a:r>
              <a:rPr kumimoji="1" lang="en-US" altLang="zh-CN" sz="1400" dirty="0"/>
              <a:t>]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zh-CN" altLang="zh-CN" sz="1400" dirty="0"/>
              <a:t>h</a:t>
            </a:r>
            <a:r>
              <a:rPr kumimoji="1" lang="en-US" altLang="zh-CN" sz="1400" dirty="0"/>
              <a:t>ive2hbase_[</a:t>
            </a:r>
            <a:r>
              <a:rPr kumimoji="1" lang="zh-CN" altLang="en-US" sz="1400" dirty="0"/>
              <a:t>同步表名</a:t>
            </a:r>
            <a:r>
              <a:rPr kumimoji="1" lang="en-US" altLang="zh-CN" sz="1400" dirty="0"/>
              <a:t>]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zh-CN" altLang="zh-CN" sz="1400" dirty="0"/>
              <a:t>h</a:t>
            </a:r>
            <a:r>
              <a:rPr kumimoji="1" lang="en-US" altLang="zh-CN" sz="1400" dirty="0"/>
              <a:t>ive2mysql_[</a:t>
            </a:r>
            <a:r>
              <a:rPr kumimoji="1" lang="zh-CN" altLang="en-US" sz="1400" dirty="0"/>
              <a:t>同步表名</a:t>
            </a:r>
            <a:r>
              <a:rPr kumimoji="1" lang="en-US" altLang="zh-CN" sz="1400" dirty="0" smtClean="0"/>
              <a:t>]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19024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696693834"/>
              </p:ext>
            </p:extLst>
          </p:nvPr>
        </p:nvGraphicFramePr>
        <p:xfrm>
          <a:off x="381000" y="2311400"/>
          <a:ext cx="8064500" cy="6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3" name="直线连接符 12"/>
          <p:cNvCxnSpPr/>
          <p:nvPr/>
        </p:nvCxnSpPr>
        <p:spPr>
          <a:xfrm>
            <a:off x="6781828" y="1713945"/>
            <a:ext cx="8881" cy="1900436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436619" y="1713945"/>
            <a:ext cx="8881" cy="1900436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42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190500"/>
            <a:ext cx="3246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规范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在线</a:t>
            </a:r>
            <a:r>
              <a:rPr kumimoji="1" lang="zh-CN" altLang="en-US" sz="2000" dirty="0" smtClean="0">
                <a:latin typeface="宋体"/>
                <a:cs typeface="宋体"/>
              </a:rPr>
              <a:t>数据服务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4000" y="1066800"/>
            <a:ext cx="7594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配置服务接口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r>
              <a:rPr kumimoji="1" lang="zh-CN" altLang="en-US" sz="1400" dirty="0" smtClean="0"/>
              <a:t>   接口编码命名规则</a:t>
            </a:r>
            <a:r>
              <a:rPr kumimoji="1" lang="zh-CN" altLang="en-US" sz="1400" dirty="0" smtClean="0">
                <a:solidFill>
                  <a:srgbClr val="000000"/>
                </a:solidFill>
              </a:rPr>
              <a:t>：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get</a:t>
            </a:r>
            <a:r>
              <a:rPr kumimoji="1" lang="en-US" altLang="zh-CN" sz="1400" dirty="0" smtClean="0"/>
              <a:t>_[</a:t>
            </a:r>
            <a:r>
              <a:rPr kumimoji="1" lang="zh-CN" altLang="en-US" sz="1400" dirty="0" smtClean="0"/>
              <a:t>返回内容</a:t>
            </a:r>
            <a:r>
              <a:rPr kumimoji="1" lang="en-US" altLang="zh-CN" sz="1400" dirty="0" smtClean="0"/>
              <a:t>]_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by</a:t>
            </a:r>
            <a:r>
              <a:rPr kumimoji="1" lang="en-US" altLang="zh-CN" sz="1400" dirty="0" smtClean="0"/>
              <a:t>_[</a:t>
            </a:r>
            <a:r>
              <a:rPr kumimoji="1" lang="zh-CN" altLang="en-US" sz="1400" dirty="0" smtClean="0"/>
              <a:t>传参</a:t>
            </a:r>
            <a:r>
              <a:rPr kumimoji="1" lang="en-US" altLang="zh-CN" sz="1400" dirty="0" smtClean="0"/>
              <a:t>]</a:t>
            </a:r>
          </a:p>
          <a:p>
            <a:endParaRPr kumimoji="1" lang="en-US" altLang="zh-CN" sz="1400" dirty="0" smtClean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400" dirty="0"/>
              <a:t>传参：调用服务接口时需要传入的查询</a:t>
            </a:r>
            <a:r>
              <a:rPr kumimoji="1" lang="en-US" altLang="zh-CN" sz="1400" dirty="0"/>
              <a:t>key</a:t>
            </a:r>
            <a:r>
              <a:rPr kumimoji="1" lang="zh-CN" altLang="en-US" sz="1400" dirty="0"/>
              <a:t>字段名。</a:t>
            </a:r>
            <a:endParaRPr kumimoji="1" lang="en-US" altLang="zh-CN" sz="1400" dirty="0" smtClean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400" dirty="0" smtClean="0"/>
              <a:t>返回内容：根据传入查询参数，接口返回的数据内容。</a:t>
            </a:r>
            <a:endParaRPr kumimoji="1" lang="en-US" altLang="zh-CN" sz="1400" dirty="0" smtClean="0"/>
          </a:p>
          <a:p>
            <a:endParaRPr kumimoji="1" lang="zh-CN" altLang="en-US" sz="1400" dirty="0"/>
          </a:p>
          <a:p>
            <a:r>
              <a:rPr kumimoji="1" lang="zh-CN" altLang="en-US" sz="1400" dirty="0" smtClean="0"/>
              <a:t>    例如</a:t>
            </a:r>
            <a:r>
              <a:rPr kumimoji="1" lang="zh-CN" altLang="en-US" sz="1400" dirty="0"/>
              <a:t>，</a:t>
            </a:r>
            <a:r>
              <a:rPr kumimoji="1" lang="en-US" altLang="zh-CN" sz="1400" dirty="0" err="1" smtClean="0">
                <a:solidFill>
                  <a:srgbClr val="FF0000"/>
                </a:solidFill>
              </a:rPr>
              <a:t>get</a:t>
            </a:r>
            <a:r>
              <a:rPr kumimoji="1" lang="en-US" altLang="zh-CN" sz="1400" dirty="0" err="1" smtClean="0"/>
              <a:t>_csusertype_</a:t>
            </a:r>
            <a:r>
              <a:rPr kumimoji="1" lang="en-US" altLang="zh-CN" sz="1400" dirty="0" err="1" smtClean="0">
                <a:solidFill>
                  <a:srgbClr val="FF0000"/>
                </a:solidFill>
              </a:rPr>
              <a:t>by</a:t>
            </a:r>
            <a:r>
              <a:rPr kumimoji="1" lang="en-US" altLang="zh-CN" sz="1400" dirty="0" err="1" smtClean="0"/>
              <a:t>_userid</a:t>
            </a:r>
            <a:r>
              <a:rPr kumimoji="1" lang="zh-CN" altLang="en-US" sz="1400" dirty="0" smtClean="0"/>
              <a:t>，</a:t>
            </a:r>
            <a:r>
              <a:rPr kumimoji="1" lang="zh-CN" altLang="en-US" sz="1400" dirty="0"/>
              <a:t>表示根据</a:t>
            </a:r>
            <a:r>
              <a:rPr kumimoji="1" lang="en-US" altLang="zh-CN" sz="1400" dirty="0" err="1"/>
              <a:t>user_id</a:t>
            </a:r>
            <a:r>
              <a:rPr kumimoji="1" lang="zh-CN" altLang="en-US" sz="1400" dirty="0"/>
              <a:t>查询</a:t>
            </a:r>
            <a:r>
              <a:rPr kumimoji="1" lang="en-US" altLang="zh-CN" sz="1400" dirty="0" err="1"/>
              <a:t>csusertype</a:t>
            </a:r>
            <a:r>
              <a:rPr kumimoji="1" lang="zh-CN" altLang="en-US" sz="1400" dirty="0"/>
              <a:t>数据</a:t>
            </a:r>
            <a:r>
              <a:rPr kumimoji="1" lang="zh-CN" altLang="en-US" sz="1400" dirty="0" smtClean="0"/>
              <a:t>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服务接口调用规范</a:t>
            </a:r>
            <a:endParaRPr kumimoji="1" lang="en-US" altLang="zh-CN" sz="1400" dirty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400" dirty="0"/>
              <a:t>下游使用方</a:t>
            </a:r>
            <a:r>
              <a:rPr kumimoji="1" lang="zh-CN" altLang="en-US" sz="1400" dirty="0" smtClean="0"/>
              <a:t>，尽量直接接入数据服务平台。</a:t>
            </a:r>
            <a:endParaRPr kumimoji="1" lang="en-US" altLang="zh-CN" sz="1400" dirty="0"/>
          </a:p>
          <a:p>
            <a:pPr lvl="1"/>
            <a:endParaRPr kumimoji="1" lang="en-US" altLang="zh-CN" sz="1400" dirty="0"/>
          </a:p>
          <a:p>
            <a:pPr marL="285750" indent="-285750">
              <a:buFont typeface="Wingdings" charset="2"/>
              <a:buChar char="l"/>
            </a:pPr>
            <a:r>
              <a:rPr lang="zh-CN" altLang="en-US" sz="1400" dirty="0" smtClean="0"/>
              <a:t>数据服务使用指南</a:t>
            </a:r>
            <a:endParaRPr kumimoji="1" lang="en-US" altLang="zh-CN" sz="1400" dirty="0"/>
          </a:p>
          <a:p>
            <a:r>
              <a:rPr kumimoji="1" lang="zh-CN" altLang="zh-CN" sz="1400" dirty="0" smtClean="0"/>
              <a:t> </a:t>
            </a:r>
            <a:r>
              <a:rPr kumimoji="1" lang="zh-CN" altLang="en-US" sz="1400" dirty="0" smtClean="0"/>
              <a:t>    </a:t>
            </a:r>
            <a:r>
              <a:rPr lang="en-US" altLang="zh-CN" sz="1400" dirty="0"/>
              <a:t>http://</a:t>
            </a:r>
            <a:r>
              <a:rPr lang="en-US" altLang="zh-CN" sz="1400" dirty="0" err="1"/>
              <a:t>docs.vdian.net</a:t>
            </a:r>
            <a:r>
              <a:rPr lang="en-US" altLang="zh-CN" sz="1400" dirty="0"/>
              <a:t>/pages/</a:t>
            </a:r>
            <a:r>
              <a:rPr lang="en-US" altLang="zh-CN" sz="1400" dirty="0" err="1"/>
              <a:t>viewpage.action?pageId</a:t>
            </a:r>
            <a:r>
              <a:rPr lang="en-US" altLang="zh-CN" sz="1400" dirty="0"/>
              <a:t>=75255811</a:t>
            </a:r>
          </a:p>
        </p:txBody>
      </p:sp>
    </p:spTree>
    <p:extLst>
      <p:ext uri="{BB962C8B-B14F-4D97-AF65-F5344CB8AC3E}">
        <p14:creationId xmlns:p14="http://schemas.microsoft.com/office/powerpoint/2010/main" val="361165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66700"/>
            <a:ext cx="366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规范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en-US" altLang="en-US" sz="2000" dirty="0" smtClean="0">
                <a:latin typeface="宋体"/>
                <a:ea typeface="宋体"/>
                <a:cs typeface="宋体"/>
              </a:rPr>
              <a:t>服务端打点日志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500" y="1074867"/>
            <a:ext cx="820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55600" y="793885"/>
            <a:ext cx="8039100" cy="5262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流程：服务端日志打点</a:t>
            </a:r>
            <a:r>
              <a:rPr kumimoji="1" lang="zh-CN" altLang="en-US" sz="1200" dirty="0" smtClean="0">
                <a:sym typeface="Wingdings"/>
              </a:rPr>
              <a:t>日志采集日志解析</a:t>
            </a:r>
            <a:endParaRPr kumimoji="1" lang="en-US" altLang="zh-CN" sz="1200" dirty="0" smtClean="0">
              <a:sym typeface="Wingdings"/>
            </a:endParaRPr>
          </a:p>
          <a:p>
            <a:endParaRPr kumimoji="1" lang="en-US" altLang="zh-CN" sz="12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200" dirty="0" smtClean="0"/>
              <a:t>日志埋点</a:t>
            </a:r>
            <a:endParaRPr kumimoji="1" lang="en-US" altLang="zh-CN" sz="1200" dirty="0" smtClean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200" dirty="0" smtClean="0"/>
              <a:t>统一</a:t>
            </a:r>
            <a:r>
              <a:rPr kumimoji="1" lang="zh-CN" altLang="en-US" sz="1200" dirty="0"/>
              <a:t>使用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JSON</a:t>
            </a:r>
            <a:r>
              <a:rPr kumimoji="1" lang="zh-CN" altLang="en-US" sz="1200" b="1" dirty="0" smtClean="0">
                <a:solidFill>
                  <a:srgbClr val="FF0000"/>
                </a:solidFill>
              </a:rPr>
              <a:t>格式</a:t>
            </a:r>
            <a:r>
              <a:rPr kumimoji="1" lang="zh-CN" altLang="en-US" sz="1200" dirty="0" smtClean="0"/>
              <a:t>：</a:t>
            </a:r>
            <a:r>
              <a:rPr kumimoji="1" lang="en-US" altLang="zh-CN" sz="1200" dirty="0"/>
              <a:t>&lt;</a:t>
            </a:r>
            <a:r>
              <a:rPr kumimoji="1" lang="mr-IN" altLang="zh-CN" sz="1200" dirty="0" smtClean="0"/>
              <a:t>yyyy</a:t>
            </a:r>
            <a:r>
              <a:rPr kumimoji="1" lang="mr-IN" altLang="zh-CN" sz="1200" dirty="0"/>
              <a:t>-MM-dd HH:mm:ss,</a:t>
            </a:r>
            <a:r>
              <a:rPr kumimoji="1" lang="mr-IN" altLang="zh-CN" sz="1200" dirty="0" smtClean="0"/>
              <a:t>SSS</a:t>
            </a:r>
            <a:r>
              <a:rPr kumimoji="1" lang="en-US" altLang="zh-CN" sz="1200" dirty="0" smtClean="0"/>
              <a:t>&gt;</a:t>
            </a:r>
            <a:r>
              <a:rPr kumimoji="1" lang="en-US" altLang="zh-CN" sz="1200" dirty="0"/>
              <a:t>&lt;</a:t>
            </a:r>
            <a:r>
              <a:rPr kumimoji="1" lang="zh-CN" altLang="mr-IN" sz="1200" dirty="0" smtClean="0"/>
              <a:t>空格</a:t>
            </a:r>
            <a:r>
              <a:rPr kumimoji="1" lang="en-US" altLang="zh-CN" sz="1200" dirty="0" smtClean="0"/>
              <a:t>&gt;</a:t>
            </a:r>
            <a:r>
              <a:rPr kumimoji="1" lang="en-US" altLang="zh-CN" sz="1200" dirty="0"/>
              <a:t>&lt;</a:t>
            </a:r>
            <a:r>
              <a:rPr kumimoji="1" lang="mr-IN" altLang="zh-CN" sz="1200" dirty="0" smtClean="0"/>
              <a:t>json</a:t>
            </a:r>
            <a:r>
              <a:rPr kumimoji="1" lang="zh-CN" altLang="mr-IN" sz="1200" dirty="0" smtClean="0"/>
              <a:t>内部</a:t>
            </a:r>
            <a:r>
              <a:rPr kumimoji="1" lang="en-US" altLang="zh-CN" sz="1200" dirty="0" smtClean="0"/>
              <a:t>&gt;</a:t>
            </a:r>
            <a:r>
              <a:rPr kumimoji="1" lang="zh-CN" altLang="en-US" sz="1200" dirty="0" smtClean="0"/>
              <a:t>。</a:t>
            </a:r>
            <a:endParaRPr kumimoji="1" lang="en-US" altLang="zh-CN" sz="1200" dirty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200" dirty="0" smtClean="0"/>
              <a:t>不要</a:t>
            </a:r>
            <a:r>
              <a:rPr kumimoji="1" lang="zh-CN" altLang="en-US" sz="1200" dirty="0"/>
              <a:t>加</a:t>
            </a:r>
            <a:r>
              <a:rPr kumimoji="1" lang="en-US" altLang="zh-CN" sz="1200" dirty="0"/>
              <a:t>INFO</a:t>
            </a:r>
            <a:r>
              <a:rPr kumimoji="1" lang="zh-CN" altLang="en-US" sz="1200" dirty="0"/>
              <a:t>类名，直接打</a:t>
            </a:r>
            <a:r>
              <a:rPr kumimoji="1" lang="en-US" altLang="zh-CN" sz="1200" dirty="0" err="1"/>
              <a:t>json</a:t>
            </a:r>
            <a:r>
              <a:rPr kumimoji="1" lang="zh-CN" altLang="en-US" sz="1200" dirty="0"/>
              <a:t>的</a:t>
            </a:r>
            <a:r>
              <a:rPr kumimoji="1" lang="en-US" altLang="zh-CN" sz="1200" dirty="0" smtClean="0"/>
              <a:t>string</a:t>
            </a:r>
            <a:r>
              <a:rPr kumimoji="1" lang="zh-CN" altLang="en-US" sz="1200" dirty="0" smtClean="0"/>
              <a:t>，一个</a:t>
            </a:r>
            <a:r>
              <a:rPr kumimoji="1" lang="en-US" altLang="zh-CN" sz="1200" dirty="0" err="1" smtClean="0"/>
              <a:t>json</a:t>
            </a:r>
            <a:r>
              <a:rPr kumimoji="1" lang="en-US" altLang="zh-CN" sz="1200" dirty="0" smtClean="0"/>
              <a:t> </a:t>
            </a:r>
            <a:r>
              <a:rPr kumimoji="1" lang="zh-CN" altLang="en-US" sz="1200" dirty="0"/>
              <a:t>内不要分</a:t>
            </a:r>
            <a:r>
              <a:rPr kumimoji="1" lang="zh-CN" altLang="en-US" sz="1200" dirty="0" smtClean="0"/>
              <a:t>行</a:t>
            </a:r>
            <a:r>
              <a:rPr kumimoji="1" lang="zh-CN" altLang="zh-CN" sz="1200" dirty="0"/>
              <a:t>。</a:t>
            </a:r>
            <a:endParaRPr kumimoji="1" lang="en-US" altLang="zh-CN" sz="1200" dirty="0" smtClean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zh-CN" sz="1200" dirty="0" smtClean="0"/>
              <a:t>J</a:t>
            </a:r>
            <a:r>
              <a:rPr kumimoji="1" lang="en-US" altLang="zh-CN" sz="1200" dirty="0" smtClean="0"/>
              <a:t>SON</a:t>
            </a:r>
            <a:r>
              <a:rPr kumimoji="1" lang="zh-CN" altLang="en-US" sz="1200" dirty="0" smtClean="0"/>
              <a:t>里必须</a:t>
            </a:r>
            <a:r>
              <a:rPr kumimoji="1" lang="zh-CN" altLang="en-US" sz="1200" dirty="0"/>
              <a:t>加入 </a:t>
            </a:r>
            <a:r>
              <a:rPr kumimoji="1" lang="en-US" altLang="zh-CN" sz="1200" dirty="0"/>
              <a:t>_</a:t>
            </a:r>
            <a:r>
              <a:rPr kumimoji="1" lang="en-US" altLang="zh-CN" sz="1200" dirty="0" err="1"/>
              <a:t>requestTime</a:t>
            </a:r>
            <a:r>
              <a:rPr kumimoji="1" lang="en-US" altLang="zh-CN" sz="1200" dirty="0"/>
              <a:t> </a:t>
            </a:r>
            <a:r>
              <a:rPr kumimoji="1" lang="zh-CN" altLang="en-US" sz="1200" dirty="0"/>
              <a:t>字段，使用</a:t>
            </a:r>
            <a:r>
              <a:rPr kumimoji="1" lang="en-US" altLang="zh-CN" sz="1200" dirty="0"/>
              <a:t>long </a:t>
            </a:r>
            <a:r>
              <a:rPr kumimoji="1" lang="zh-CN" altLang="en-US" sz="1200" dirty="0"/>
              <a:t>类型的毫秒时间（写日志时间）</a:t>
            </a:r>
            <a:r>
              <a:rPr kumimoji="1" lang="zh-CN" altLang="en-US" sz="1200" dirty="0" smtClean="0"/>
              <a:t>。</a:t>
            </a:r>
            <a:endParaRPr kumimoji="1" lang="en-US" altLang="zh-CN" sz="1200" dirty="0" smtClean="0"/>
          </a:p>
          <a:p>
            <a:r>
              <a:rPr kumimoji="1" lang="zh-CN" altLang="zh-CN" sz="1200" dirty="0"/>
              <a:t> </a:t>
            </a:r>
            <a:r>
              <a:rPr kumimoji="1" lang="zh-CN" altLang="en-US" sz="1200" dirty="0" smtClean="0"/>
              <a:t>         如：</a:t>
            </a:r>
            <a:r>
              <a:rPr kumimoji="1" lang="en-US" altLang="zh-CN" sz="1200" dirty="0" smtClean="0"/>
              <a:t>2019</a:t>
            </a:r>
            <a:r>
              <a:rPr kumimoji="1" lang="en-US" altLang="zh-CN" sz="1200" dirty="0"/>
              <a:t>-07-24 11:53:23,231 </a:t>
            </a:r>
            <a:r>
              <a:rPr kumimoji="1" lang="en-US" altLang="zh-CN" sz="1200" dirty="0" smtClean="0"/>
              <a:t>{“_</a:t>
            </a:r>
            <a:r>
              <a:rPr kumimoji="1" lang="en-US" altLang="zh-CN" sz="1200" dirty="0" err="1" smtClean="0"/>
              <a:t>requestTime</a:t>
            </a:r>
            <a:r>
              <a:rPr kumimoji="1" lang="en-US" altLang="zh-CN" sz="1200" dirty="0" smtClean="0"/>
              <a:t>”:</a:t>
            </a:r>
            <a:r>
              <a:rPr kumimoji="1" lang="is-IS" altLang="zh-CN" sz="1200" dirty="0" smtClean="0"/>
              <a:t>1563940403</a:t>
            </a:r>
            <a:r>
              <a:rPr kumimoji="1" lang="zh-CN" altLang="zh-CN" sz="1200" dirty="0" smtClean="0"/>
              <a:t>2</a:t>
            </a:r>
            <a:r>
              <a:rPr kumimoji="1" lang="en-US" altLang="zh-CN" sz="1200" dirty="0" smtClean="0"/>
              <a:t>31, </a:t>
            </a:r>
            <a:r>
              <a:rPr kumimoji="1" lang="en-US" altLang="zh-CN" sz="1200" dirty="0"/>
              <a:t>"your_other_</a:t>
            </a:r>
            <a:r>
              <a:rPr kumimoji="1" lang="en-US" altLang="zh-CN" sz="1200" dirty="0" err="1"/>
              <a:t>fied</a:t>
            </a:r>
            <a:r>
              <a:rPr kumimoji="1" lang="en-US" altLang="zh-CN" sz="1200" dirty="0"/>
              <a:t>":"</a:t>
            </a:r>
            <a:r>
              <a:rPr kumimoji="1" lang="en-US" altLang="zh-CN" sz="1200" dirty="0" smtClean="0"/>
              <a:t>xxx”</a:t>
            </a:r>
            <a:r>
              <a:rPr kumimoji="1" lang="zh-CN" altLang="zh-CN" sz="1200" dirty="0" smtClean="0"/>
              <a:t> </a:t>
            </a:r>
            <a:r>
              <a:rPr kumimoji="1" lang="en-US" altLang="zh-CN" sz="1200" dirty="0" smtClean="0"/>
              <a:t>}</a:t>
            </a:r>
          </a:p>
          <a:p>
            <a:r>
              <a:rPr kumimoji="1" lang="en-US" altLang="zh-CN" sz="1200" dirty="0"/>
              <a:t>                            </a:t>
            </a:r>
            <a:r>
              <a:rPr kumimoji="1" lang="en-US" altLang="zh-CN" sz="1200" dirty="0" smtClean="0"/>
              <a:t> 2019</a:t>
            </a:r>
            <a:r>
              <a:rPr kumimoji="1" lang="en-US" altLang="zh-CN" sz="1200" dirty="0"/>
              <a:t>-07-24 11:53:23,500 </a:t>
            </a:r>
            <a:r>
              <a:rPr kumimoji="1" lang="en-US" altLang="zh-CN" sz="1200" dirty="0" smtClean="0"/>
              <a:t>{“_</a:t>
            </a:r>
            <a:r>
              <a:rPr kumimoji="1" lang="en-US" altLang="zh-CN" sz="1200" dirty="0" err="1" smtClean="0"/>
              <a:t>requestTime</a:t>
            </a:r>
            <a:r>
              <a:rPr kumimoji="1" lang="en-US" altLang="zh-CN" sz="1200" dirty="0" smtClean="0"/>
              <a:t>”:</a:t>
            </a:r>
            <a:r>
              <a:rPr kumimoji="1" lang="is-IS" altLang="zh-CN" sz="1200" dirty="0" smtClean="0"/>
              <a:t>1563940403</a:t>
            </a:r>
            <a:r>
              <a:rPr kumimoji="1" lang="zh-CN" altLang="zh-CN" sz="1200" dirty="0" smtClean="0"/>
              <a:t>5</a:t>
            </a:r>
            <a:r>
              <a:rPr kumimoji="1" lang="en-US" altLang="zh-CN" sz="1200" dirty="0" smtClean="0"/>
              <a:t>00, </a:t>
            </a:r>
            <a:r>
              <a:rPr kumimoji="1" lang="en-US" altLang="zh-CN" sz="1200" dirty="0"/>
              <a:t>"your_other_</a:t>
            </a:r>
            <a:r>
              <a:rPr kumimoji="1" lang="en-US" altLang="zh-CN" sz="1200" dirty="0" err="1"/>
              <a:t>fied</a:t>
            </a:r>
            <a:r>
              <a:rPr kumimoji="1" lang="en-US" altLang="zh-CN" sz="1200" dirty="0"/>
              <a:t>":"</a:t>
            </a:r>
            <a:r>
              <a:rPr kumimoji="1" lang="en-US" altLang="zh-CN" sz="1200" dirty="0" smtClean="0"/>
              <a:t>xxx”}</a:t>
            </a:r>
            <a:endParaRPr kumimoji="1" lang="en-US" altLang="zh-CN" sz="1200" dirty="0"/>
          </a:p>
          <a:p>
            <a:pPr marL="742950" lvl="1" indent="-285750">
              <a:buFont typeface="Wingdings" charset="2"/>
              <a:buChar char="ü"/>
            </a:pPr>
            <a:r>
              <a:rPr kumimoji="1" lang="zh-CN" altLang="en-US" sz="1200" dirty="0" smtClean="0"/>
              <a:t>规范实施时间点：</a:t>
            </a:r>
            <a:r>
              <a:rPr kumimoji="1" lang="en-US" altLang="zh-CN" sz="1200" b="1" dirty="0" smtClean="0">
                <a:solidFill>
                  <a:srgbClr val="FF0000"/>
                </a:solidFill>
              </a:rPr>
              <a:t>8</a:t>
            </a:r>
            <a:r>
              <a:rPr kumimoji="1" lang="zh-CN" altLang="en-US" sz="1200" b="1" dirty="0" smtClean="0">
                <a:solidFill>
                  <a:srgbClr val="FF0000"/>
                </a:solidFill>
              </a:rPr>
              <a:t>月</a:t>
            </a:r>
            <a:r>
              <a:rPr kumimoji="1" lang="en-US" altLang="zh-CN" sz="1200" b="1" dirty="0" smtClean="0">
                <a:solidFill>
                  <a:srgbClr val="FF0000"/>
                </a:solidFill>
              </a:rPr>
              <a:t>12</a:t>
            </a:r>
            <a:r>
              <a:rPr kumimoji="1" lang="zh-CN" altLang="en-US" sz="1200" b="1" dirty="0" smtClean="0">
                <a:solidFill>
                  <a:srgbClr val="FF0000"/>
                </a:solidFill>
              </a:rPr>
              <a:t>号</a:t>
            </a:r>
            <a:r>
              <a:rPr kumimoji="1" lang="zh-CN" altLang="en-US" sz="1200" dirty="0" smtClean="0"/>
              <a:t>，审批不通过，日志采集申请会退回。</a:t>
            </a:r>
            <a:endParaRPr kumimoji="1" lang="en-US" altLang="zh-CN" sz="1200" dirty="0" smtClean="0"/>
          </a:p>
          <a:p>
            <a:endParaRPr kumimoji="1" lang="en-US" altLang="zh-CN" sz="1200" dirty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200" dirty="0" smtClean="0"/>
              <a:t>日志采集</a:t>
            </a:r>
            <a:endParaRPr kumimoji="1" lang="en-US" altLang="zh-CN" sz="12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/>
              <a:t>日志</a:t>
            </a:r>
            <a:r>
              <a:rPr kumimoji="1" lang="en-US" altLang="zh-CN" sz="1200" dirty="0" err="1" smtClean="0"/>
              <a:t>hdfs</a:t>
            </a:r>
            <a:r>
              <a:rPr kumimoji="1" lang="zh-CN" altLang="en-US" sz="1200" dirty="0" smtClean="0"/>
              <a:t>目录格式：</a:t>
            </a:r>
            <a:r>
              <a:rPr kumimoji="1" lang="en-US" altLang="zh-CN" sz="1200" dirty="0" smtClean="0"/>
              <a:t>/</a:t>
            </a:r>
            <a:r>
              <a:rPr kumimoji="1" lang="mr-IN" altLang="zh-CN" sz="1200" dirty="0" smtClean="0"/>
              <a:t>data</a:t>
            </a:r>
            <a:r>
              <a:rPr kumimoji="1" lang="en-US" altLang="zh-CN" sz="1200" dirty="0" smtClean="0"/>
              <a:t>/</a:t>
            </a:r>
            <a:r>
              <a:rPr kumimoji="1" lang="mr-IN" altLang="zh-CN" sz="1200" dirty="0" smtClean="0"/>
              <a:t>log</a:t>
            </a:r>
            <a:r>
              <a:rPr kumimoji="1" lang="en-US" altLang="zh-CN" sz="1200" dirty="0" smtClean="0"/>
              <a:t>/&lt;</a:t>
            </a:r>
            <a:r>
              <a:rPr kumimoji="1" lang="mr-IN" altLang="zh-CN" sz="1200" dirty="0" smtClean="0"/>
              <a:t>online | pre | daily</a:t>
            </a:r>
            <a:r>
              <a:rPr kumimoji="1" lang="en-US" altLang="zh-CN" sz="1200" dirty="0" smtClean="0"/>
              <a:t>&gt;/</a:t>
            </a:r>
            <a:r>
              <a:rPr kumimoji="1" lang="zh-CN" altLang="mr-IN" sz="1200" dirty="0" smtClean="0"/>
              <a:t>应用名</a:t>
            </a:r>
            <a:r>
              <a:rPr kumimoji="1" lang="en-US" altLang="zh-CN" sz="1200" dirty="0" smtClean="0"/>
              <a:t>/</a:t>
            </a:r>
            <a:r>
              <a:rPr kumimoji="1" lang="zh-CN" altLang="mr-IN" sz="1200" dirty="0" smtClean="0"/>
              <a:t>模块名</a:t>
            </a:r>
            <a:r>
              <a:rPr kumimoji="1" lang="en-US" altLang="zh-CN" sz="1200" dirty="0" smtClean="0"/>
              <a:t>/</a:t>
            </a:r>
            <a:r>
              <a:rPr kumimoji="1" lang="mr-IN" altLang="zh-CN" sz="1200" dirty="0" smtClean="0"/>
              <a:t>pt=yyyy</a:t>
            </a:r>
            <a:r>
              <a:rPr kumimoji="1" lang="en-US" altLang="zh-CN" sz="1200" dirty="0" smtClean="0"/>
              <a:t>-</a:t>
            </a:r>
            <a:r>
              <a:rPr kumimoji="1" lang="mr-IN" altLang="zh-CN" sz="1200" dirty="0" smtClean="0"/>
              <a:t>MM</a:t>
            </a:r>
            <a:r>
              <a:rPr kumimoji="1" lang="zh-CN" altLang="zh-CN" sz="1200" dirty="0" smtClean="0"/>
              <a:t>-</a:t>
            </a:r>
            <a:r>
              <a:rPr kumimoji="1" lang="mr-IN" altLang="zh-CN" sz="1200" dirty="0" smtClean="0"/>
              <a:t>dd</a:t>
            </a:r>
            <a:r>
              <a:rPr kumimoji="1" lang="en-US" altLang="zh-CN" sz="1200" dirty="0" smtClean="0"/>
              <a:t>/</a:t>
            </a:r>
            <a:r>
              <a:rPr kumimoji="1" lang="mr-IN" altLang="zh-CN" sz="1200" dirty="0" smtClean="0"/>
              <a:t>hh=HH</a:t>
            </a:r>
            <a:r>
              <a:rPr kumimoji="1" lang="en-US" altLang="zh-CN" sz="1200" dirty="0" smtClean="0"/>
              <a:t>/</a:t>
            </a:r>
            <a:r>
              <a:rPr kumimoji="1" lang="mr-IN" altLang="zh-CN" sz="1200" dirty="0" smtClean="0"/>
              <a:t>xxx.seq</a:t>
            </a:r>
            <a:endParaRPr kumimoji="1" lang="en-US" altLang="zh-CN" sz="1200" dirty="0" smtClean="0"/>
          </a:p>
          <a:p>
            <a:pPr marL="742950" lvl="1" indent="-285750">
              <a:buFont typeface="Wingdings" charset="2"/>
              <a:buChar char="n"/>
            </a:pPr>
            <a:r>
              <a:rPr kumimoji="1" lang="zh-CN" altLang="en-US" sz="1200" dirty="0"/>
              <a:t>应用名是</a:t>
            </a:r>
            <a:r>
              <a:rPr kumimoji="1" lang="en-US" altLang="zh-CN" sz="1200" dirty="0"/>
              <a:t>o2.vdian.net </a:t>
            </a:r>
            <a:r>
              <a:rPr kumimoji="1" lang="zh-CN" altLang="en-US" sz="1200" dirty="0"/>
              <a:t>里的应</a:t>
            </a:r>
            <a:r>
              <a:rPr kumimoji="1" lang="zh-CN" altLang="en-US" sz="1200" dirty="0" smtClean="0"/>
              <a:t>用名</a:t>
            </a:r>
            <a:endParaRPr kumimoji="1" lang="en-US" altLang="zh-CN" sz="1200" dirty="0" smtClean="0"/>
          </a:p>
          <a:p>
            <a:pPr marL="742950" lvl="1" indent="-285750">
              <a:buFont typeface="Wingdings" charset="2"/>
              <a:buChar char="n"/>
            </a:pPr>
            <a:r>
              <a:rPr kumimoji="1" lang="zh-CN" altLang="en-US" sz="1200" dirty="0" smtClean="0"/>
              <a:t>模块名是自定义</a:t>
            </a:r>
            <a:r>
              <a:rPr kumimoji="1" lang="zh-CN" altLang="en-US" sz="1200" dirty="0"/>
              <a:t>的，一般是日志的文</a:t>
            </a:r>
            <a:r>
              <a:rPr kumimoji="1" lang="zh-CN" altLang="en-US" sz="1200" dirty="0" smtClean="0"/>
              <a:t>件名</a:t>
            </a:r>
            <a:endParaRPr kumimoji="1" lang="en-US" altLang="zh-CN" sz="1200" dirty="0" smtClean="0"/>
          </a:p>
          <a:p>
            <a:pPr marL="742950" lvl="1" indent="-285750">
              <a:buFont typeface="Wingdings" charset="2"/>
              <a:buChar char="n"/>
            </a:pPr>
            <a:r>
              <a:rPr kumimoji="1" lang="zh-CN" altLang="en-US" sz="1200" dirty="0" smtClean="0"/>
              <a:t>H</a:t>
            </a:r>
            <a:r>
              <a:rPr kumimoji="1" lang="en-US" altLang="zh-CN" sz="1200" dirty="0" smtClean="0"/>
              <a:t>DFS</a:t>
            </a:r>
            <a:r>
              <a:rPr kumimoji="1" lang="zh-CN" altLang="en-US" sz="1200" dirty="0" smtClean="0"/>
              <a:t>文件目录到小时</a:t>
            </a:r>
            <a:endParaRPr kumimoji="1" lang="en-US" altLang="zh-CN" sz="1200" dirty="0" smtClean="0"/>
          </a:p>
          <a:p>
            <a:pPr marL="742950" lvl="1" indent="-285750">
              <a:buFont typeface="Wingdings" charset="2"/>
              <a:buChar char="n"/>
            </a:pPr>
            <a:r>
              <a:rPr kumimoji="1" lang="zh-CN" altLang="en-US" sz="1200" dirty="0" smtClean="0"/>
              <a:t>系统自动生成</a:t>
            </a:r>
            <a:r>
              <a:rPr kumimoji="1" lang="en-US" altLang="zh-CN" sz="1200" dirty="0" smtClean="0"/>
              <a:t>hive</a:t>
            </a:r>
            <a:r>
              <a:rPr kumimoji="1" lang="zh-CN" altLang="en-US" sz="1200" dirty="0" smtClean="0"/>
              <a:t>表，字段名</a:t>
            </a:r>
            <a:endParaRPr kumimoji="1" lang="en-US" altLang="zh-CN" sz="1200" dirty="0" smtClean="0"/>
          </a:p>
          <a:p>
            <a:r>
              <a:rPr kumimoji="1" lang="zh-CN" altLang="zh-CN" sz="1200" dirty="0" smtClean="0"/>
              <a:t> </a:t>
            </a:r>
            <a:r>
              <a:rPr kumimoji="1" lang="zh-CN" altLang="en-US" sz="1200" dirty="0" smtClean="0"/>
              <a:t>       表名：</a:t>
            </a:r>
            <a:r>
              <a:rPr kumimoji="1" lang="en-US" altLang="zh-CN" sz="1200" dirty="0" err="1" smtClean="0"/>
              <a:t>ods.log</a:t>
            </a:r>
            <a:r>
              <a:rPr kumimoji="1" lang="en-US" altLang="zh-CN" sz="1200" dirty="0" smtClean="0"/>
              <a:t>_[</a:t>
            </a:r>
            <a:r>
              <a:rPr kumimoji="1" lang="zh-CN" altLang="en-US" sz="1200" dirty="0" smtClean="0"/>
              <a:t>应用名</a:t>
            </a:r>
            <a:r>
              <a:rPr kumimoji="1" lang="en-US" altLang="zh-CN" sz="1200" dirty="0" smtClean="0"/>
              <a:t>]_[</a:t>
            </a:r>
            <a:r>
              <a:rPr kumimoji="1" lang="zh-CN" altLang="en-US" sz="1200" dirty="0" smtClean="0"/>
              <a:t>模块名</a:t>
            </a:r>
            <a:r>
              <a:rPr kumimoji="1" lang="en-US" altLang="zh-CN" sz="1200" dirty="0" smtClean="0"/>
              <a:t>]_hi</a:t>
            </a:r>
            <a:endParaRPr kumimoji="1" lang="en-US" altLang="zh-CN" sz="1200" dirty="0"/>
          </a:p>
          <a:p>
            <a:r>
              <a:rPr kumimoji="1" lang="zh-CN" altLang="zh-CN" sz="1200" dirty="0" smtClean="0"/>
              <a:t> </a:t>
            </a:r>
            <a:r>
              <a:rPr kumimoji="1" lang="zh-CN" altLang="en-US" sz="1200" dirty="0" smtClean="0"/>
              <a:t>       字段名：</a:t>
            </a:r>
            <a:r>
              <a:rPr kumimoji="1" lang="en-US" altLang="zh-CN" sz="1200" dirty="0" smtClean="0"/>
              <a:t>content</a:t>
            </a:r>
            <a:r>
              <a:rPr kumimoji="1" lang="zh-CN" altLang="en-US" sz="1200" dirty="0" smtClean="0"/>
              <a:t>，</a:t>
            </a:r>
            <a:r>
              <a:rPr kumimoji="1" lang="en-US" altLang="zh-CN" sz="1200" dirty="0" smtClean="0"/>
              <a:t>string</a:t>
            </a:r>
            <a:r>
              <a:rPr kumimoji="1" lang="zh-CN" altLang="en-US" sz="1200" dirty="0" smtClean="0"/>
              <a:t>类型</a:t>
            </a:r>
            <a:endParaRPr kumimoji="1" lang="en-US" altLang="zh-CN" sz="1200" dirty="0" smtClean="0"/>
          </a:p>
          <a:p>
            <a:endParaRPr kumimoji="1" lang="en-US" altLang="zh-CN" sz="1200" dirty="0"/>
          </a:p>
          <a:p>
            <a:r>
              <a:rPr kumimoji="1" lang="zh-CN" altLang="zh-CN" sz="1200" dirty="0"/>
              <a:t> </a:t>
            </a:r>
            <a:r>
              <a:rPr kumimoji="1" lang="zh-CN" altLang="en-US" sz="1200" dirty="0"/>
              <a:t>       </a:t>
            </a:r>
            <a:r>
              <a:rPr kumimoji="1" lang="en-US" altLang="zh-CN" sz="1200" dirty="0" err="1"/>
              <a:t>eg</a:t>
            </a:r>
            <a:r>
              <a:rPr kumimoji="1" lang="en-US" altLang="zh-CN" sz="1200" dirty="0"/>
              <a:t>:</a:t>
            </a:r>
            <a:r>
              <a:rPr kumimoji="1" lang="zh-CN" altLang="en-US" sz="1200" dirty="0"/>
              <a:t> </a:t>
            </a:r>
            <a:r>
              <a:rPr kumimoji="1" lang="en-US" altLang="zh-CN" sz="1200" dirty="0" err="1" smtClean="0"/>
              <a:t>ods.log_lodi_tech_hi</a:t>
            </a:r>
            <a:endParaRPr kumimoji="1" lang="en-US" altLang="zh-CN" sz="1200" dirty="0" smtClean="0"/>
          </a:p>
          <a:p>
            <a:endParaRPr kumimoji="1" lang="en-US" altLang="zh-CN" sz="1200" dirty="0" smtClean="0"/>
          </a:p>
          <a:p>
            <a:r>
              <a:rPr kumimoji="1" lang="zh-CN" altLang="zh-CN" sz="1200" dirty="0"/>
              <a:t> </a:t>
            </a:r>
            <a:r>
              <a:rPr kumimoji="1" lang="zh-CN" altLang="en-US" sz="1200" dirty="0" smtClean="0"/>
              <a:t>   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说明：</a:t>
            </a:r>
            <a:r>
              <a:rPr kumimoji="1" lang="zh-CN" altLang="en-US" sz="1200" dirty="0" smtClean="0"/>
              <a:t>日志采集已经产品化实现，用户只需要按要求配置即可。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200" dirty="0" smtClean="0"/>
              <a:t>日志解析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   解析输出</a:t>
            </a:r>
            <a:r>
              <a:rPr kumimoji="1" lang="en-US" altLang="zh-CN" sz="1200" dirty="0" smtClean="0"/>
              <a:t>hive</a:t>
            </a:r>
            <a:r>
              <a:rPr kumimoji="1" lang="zh-CN" altLang="en-US" sz="1200" dirty="0" smtClean="0"/>
              <a:t>表：</a:t>
            </a:r>
            <a:r>
              <a:rPr kumimoji="1" lang="en-US" altLang="zh-CN" sz="1200" dirty="0" err="1" smtClean="0"/>
              <a:t>log.ext_log</a:t>
            </a:r>
            <a:r>
              <a:rPr kumimoji="1" lang="en-US" altLang="zh-CN" sz="1200" dirty="0" smtClean="0"/>
              <a:t>_[</a:t>
            </a:r>
            <a:r>
              <a:rPr kumimoji="1" lang="zh-CN" altLang="en-US" sz="1200" dirty="0" smtClean="0"/>
              <a:t>应用名</a:t>
            </a:r>
            <a:r>
              <a:rPr kumimoji="1" lang="en-US" altLang="zh-CN" sz="1200" dirty="0" smtClean="0"/>
              <a:t>]_[</a:t>
            </a:r>
            <a:r>
              <a:rPr kumimoji="1" lang="zh-CN" altLang="en-US" sz="1200" dirty="0" smtClean="0"/>
              <a:t>模块名</a:t>
            </a:r>
            <a:r>
              <a:rPr kumimoji="1" lang="en-US" altLang="zh-CN" sz="1200" dirty="0" smtClean="0"/>
              <a:t>]_hi</a:t>
            </a:r>
          </a:p>
          <a:p>
            <a:r>
              <a:rPr kumimoji="1" lang="zh-CN" altLang="en-US" sz="1200" dirty="0" smtClean="0"/>
              <a:t>    </a:t>
            </a:r>
            <a:r>
              <a:rPr kumimoji="1" lang="en-US" altLang="zh-CN" sz="1200" dirty="0" smtClean="0"/>
              <a:t>  </a:t>
            </a:r>
            <a:r>
              <a:rPr kumimoji="1" lang="en-US" altLang="zh-CN" sz="1200" dirty="0" err="1" smtClean="0"/>
              <a:t>eg</a:t>
            </a:r>
            <a:r>
              <a:rPr kumimoji="1" lang="en-US" altLang="zh-CN" sz="1200" dirty="0"/>
              <a:t>: </a:t>
            </a:r>
            <a:r>
              <a:rPr kumimoji="1" lang="en-US" altLang="zh-CN" sz="1200" dirty="0" err="1" smtClean="0"/>
              <a:t>log.ext_log_lodi_tech_hi</a:t>
            </a:r>
            <a:endParaRPr kumimoji="1" lang="en-US" altLang="zh-CN" sz="1200" dirty="0" smtClean="0"/>
          </a:p>
          <a:p>
            <a:endParaRPr kumimoji="1" lang="en-US" altLang="zh-CN" sz="1200" dirty="0"/>
          </a:p>
          <a:p>
            <a:r>
              <a:rPr kumimoji="1" lang="zh-CN" altLang="en-US" sz="1200" dirty="0" smtClean="0"/>
              <a:t>      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说明：</a:t>
            </a:r>
            <a:r>
              <a:rPr kumimoji="1" lang="zh-CN" altLang="en-US" sz="1200" dirty="0" smtClean="0"/>
              <a:t>使用方使用</a:t>
            </a:r>
            <a:r>
              <a:rPr kumimoji="1" lang="en-US" altLang="zh-CN" sz="1200" dirty="0" err="1" smtClean="0"/>
              <a:t>log.ext_log_xxx_hi</a:t>
            </a:r>
            <a:r>
              <a:rPr kumimoji="1" lang="en-US" altLang="zh-CN" sz="1200" dirty="0" smtClean="0"/>
              <a:t> </a:t>
            </a:r>
            <a:r>
              <a:rPr kumimoji="1" lang="zh-CN" altLang="en-US" sz="1200" dirty="0" smtClean="0"/>
              <a:t>解析后的表。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04703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55852" y="1964870"/>
            <a:ext cx="4078183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200" dirty="0" smtClean="0">
                <a:latin typeface="宋体"/>
                <a:ea typeface="宋体"/>
                <a:cs typeface="宋体"/>
              </a:rPr>
              <a:t>数据开发实例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 smtClean="0"/>
              <a:t>需求分析</a:t>
            </a:r>
            <a:endParaRPr kumimoji="1" lang="en-US" altLang="zh-CN" sz="1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 smtClean="0"/>
              <a:t>建接口表</a:t>
            </a:r>
            <a:endParaRPr kumimoji="1" lang="en-US" altLang="zh-CN" sz="1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 smtClean="0"/>
              <a:t>找源表</a:t>
            </a:r>
            <a:endParaRPr kumimoji="1" lang="en-US" altLang="zh-CN" sz="1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 smtClean="0"/>
              <a:t>编写代码</a:t>
            </a:r>
            <a:endParaRPr kumimoji="1" lang="en-US" altLang="zh-CN" sz="1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 smtClean="0"/>
              <a:t>配置调度</a:t>
            </a:r>
            <a:endParaRPr kumimoji="1" lang="en-US" altLang="zh-CN" sz="1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 smtClean="0"/>
              <a:t>同步数据</a:t>
            </a:r>
            <a:endParaRPr kumimoji="1" lang="en-US" altLang="zh-CN" sz="1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 dirty="0" smtClean="0"/>
              <a:t>配置服务接口</a:t>
            </a:r>
            <a:endParaRPr kumimoji="1" lang="en-US" altLang="zh-CN" sz="1600" dirty="0" smtClean="0"/>
          </a:p>
          <a:p>
            <a:pPr algn="ctr"/>
            <a:endParaRPr kumimoji="1" lang="en-US" altLang="zh-CN" sz="1600" dirty="0" smtClean="0"/>
          </a:p>
          <a:p>
            <a:pPr algn="ctr"/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460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28947" y="2667864"/>
            <a:ext cx="613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【</a:t>
            </a:r>
            <a:r>
              <a:rPr kumimoji="1" lang="zh-CN" altLang="en-US" dirty="0" smtClean="0"/>
              <a:t>需求</a:t>
            </a:r>
            <a:r>
              <a:rPr kumimoji="1" lang="en-US" altLang="zh-CN" dirty="0" smtClean="0"/>
              <a:t>】</a:t>
            </a:r>
            <a:endParaRPr kumimoji="1" lang="en-US" altLang="zh-CN" dirty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店详页</a:t>
            </a:r>
            <a:r>
              <a:rPr kumimoji="1" lang="zh-CN" altLang="zh-CN" dirty="0"/>
              <a:t>,</a:t>
            </a:r>
            <a:r>
              <a:rPr kumimoji="1" lang="zh-CN" altLang="en-US" dirty="0" smtClean="0"/>
              <a:t>展示店铺最近</a:t>
            </a:r>
            <a:r>
              <a:rPr kumimoji="1" lang="en-US" altLang="zh-CN" dirty="0" smtClean="0"/>
              <a:t>180</a:t>
            </a:r>
            <a:r>
              <a:rPr kumimoji="1" lang="zh-CN" altLang="en-US" dirty="0" smtClean="0"/>
              <a:t>天支付订单数、</a:t>
            </a:r>
            <a:r>
              <a:rPr kumimoji="1" lang="en-US" altLang="zh-CN" dirty="0" smtClean="0"/>
              <a:t>90</a:t>
            </a:r>
            <a:r>
              <a:rPr kumimoji="1" lang="zh-CN" altLang="en-US" dirty="0" smtClean="0"/>
              <a:t>天回头率。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0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18377" y="1581130"/>
            <a:ext cx="50550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   </a:t>
            </a:r>
            <a:r>
              <a:rPr kumimoji="1" lang="zh-CN" altLang="en-US" sz="2400" dirty="0" smtClean="0"/>
              <a:t>数据开发规范</a:t>
            </a:r>
            <a:endParaRPr kumimoji="1" lang="en-US" altLang="zh-CN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需求</a:t>
            </a:r>
            <a:r>
              <a:rPr kumimoji="1" lang="zh-CN" altLang="en-US" dirty="0" smtClean="0"/>
              <a:t>分析</a:t>
            </a:r>
            <a:endParaRPr kumimoji="1" lang="en-US" altLang="zh-CN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 smtClean="0"/>
              <a:t>数据分层</a:t>
            </a:r>
            <a:endParaRPr kumimoji="1" lang="en-US" altLang="zh-CN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hive</a:t>
            </a:r>
            <a:r>
              <a:rPr kumimoji="1" lang="zh-CN" altLang="en-US" dirty="0" smtClean="0"/>
              <a:t>库划分</a:t>
            </a:r>
            <a:endParaRPr kumimoji="1" lang="en-US" altLang="zh-CN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 smtClean="0"/>
              <a:t>应用层表规范</a:t>
            </a:r>
            <a:endParaRPr kumimoji="1" lang="en-US" altLang="zh-CN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 smtClean="0"/>
              <a:t>数据清理规则</a:t>
            </a:r>
            <a:endParaRPr kumimoji="1" lang="en-US" altLang="zh-CN" dirty="0" smtClean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数据生命</a:t>
            </a:r>
            <a:r>
              <a:rPr kumimoji="1" lang="zh-CN" altLang="en-US" dirty="0" smtClean="0"/>
              <a:t>周期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数据公共层介绍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 smtClean="0"/>
              <a:t>编码规范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zh-CN" dirty="0" smtClean="0"/>
              <a:t>YARN</a:t>
            </a:r>
            <a:r>
              <a:rPr kumimoji="1" lang="zh-CN" altLang="en-US" dirty="0" smtClean="0"/>
              <a:t>命名规范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 smtClean="0"/>
              <a:t>应用层数据导出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 smtClean="0"/>
              <a:t>在线数据服务</a:t>
            </a:r>
            <a:endParaRPr kumimoji="1" lang="zh-CN" altLang="en-US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en-US" dirty="0" smtClean="0"/>
              <a:t>服务器</a:t>
            </a:r>
            <a:r>
              <a:rPr kumimoji="1" lang="zh-CN" altLang="en-US" dirty="0" smtClean="0"/>
              <a:t>端</a:t>
            </a:r>
            <a:r>
              <a:rPr kumimoji="1" lang="en-US" altLang="en-US" dirty="0" smtClean="0"/>
              <a:t>打点</a:t>
            </a:r>
            <a:r>
              <a:rPr kumimoji="1" lang="zh-CN" altLang="en-US" dirty="0" smtClean="0"/>
              <a:t>规范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7567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9310" y="1406613"/>
            <a:ext cx="57153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【</a:t>
            </a:r>
            <a:r>
              <a:rPr kumimoji="1" lang="zh-CN" altLang="en-US" sz="1400" dirty="0" smtClean="0"/>
              <a:t>分析结果</a:t>
            </a:r>
            <a:r>
              <a:rPr kumimoji="1" lang="en-US" altLang="zh-CN" sz="1400" dirty="0" smtClean="0"/>
              <a:t>】</a:t>
            </a:r>
          </a:p>
          <a:p>
            <a:r>
              <a:rPr kumimoji="1" lang="en-US" altLang="zh-CN" sz="1400" dirty="0" smtClean="0"/>
              <a:t>create table if not exists </a:t>
            </a:r>
            <a:r>
              <a:rPr kumimoji="1" lang="en-US" altLang="zh-CN" sz="1400" dirty="0" err="1" smtClean="0"/>
              <a:t>if_ext_seller_show_df</a:t>
            </a:r>
            <a:r>
              <a:rPr kumimoji="1" lang="en-US" altLang="zh-CN" sz="1400" dirty="0" smtClean="0"/>
              <a:t> </a:t>
            </a:r>
          </a:p>
          <a:p>
            <a:r>
              <a:rPr kumimoji="1" lang="en-US" altLang="zh-CN" sz="1400" dirty="0" smtClean="0"/>
              <a:t>(</a:t>
            </a:r>
          </a:p>
          <a:p>
            <a:r>
              <a:rPr kumimoji="1" lang="en-US" altLang="zh-CN" sz="1400" dirty="0" smtClean="0"/>
              <a:t>    </a:t>
            </a:r>
            <a:r>
              <a:rPr kumimoji="1" lang="en-US" altLang="zh-CN" sz="1400" dirty="0" err="1" smtClean="0"/>
              <a:t>shop_id</a:t>
            </a:r>
            <a:r>
              <a:rPr kumimoji="1" lang="en-US" altLang="zh-CN" sz="1400" dirty="0" smtClean="0"/>
              <a:t>                       </a:t>
            </a:r>
            <a:r>
              <a:rPr kumimoji="1" lang="zh-CN" altLang="en-US" sz="1400" dirty="0" smtClean="0"/>
              <a:t>          </a:t>
            </a:r>
            <a:r>
              <a:rPr kumimoji="1" lang="en-US" altLang="zh-CN" sz="1400" dirty="0" smtClean="0"/>
              <a:t>string      </a:t>
            </a:r>
            <a:r>
              <a:rPr kumimoji="1" lang="zh-CN" altLang="en-US" sz="1400" dirty="0" smtClean="0"/>
              <a:t>   </a:t>
            </a:r>
            <a:r>
              <a:rPr kumimoji="1" lang="en-US" altLang="zh-CN" sz="1400" dirty="0" smtClean="0"/>
              <a:t>comment’</a:t>
            </a:r>
            <a:r>
              <a:rPr kumimoji="1" lang="zh-CN" altLang="en-US" sz="1400" dirty="0" smtClean="0"/>
              <a:t>店铺</a:t>
            </a:r>
            <a:r>
              <a:rPr kumimoji="1" lang="en-US" altLang="zh-CN" sz="1400" dirty="0" smtClean="0"/>
              <a:t>id’</a:t>
            </a:r>
          </a:p>
          <a:p>
            <a:r>
              <a:rPr kumimoji="1" lang="en-US" altLang="zh-CN" sz="1400" dirty="0" smtClean="0"/>
              <a:t>    </a:t>
            </a:r>
            <a:r>
              <a:rPr kumimoji="1" lang="en-US" altLang="zh-CN" sz="1400" dirty="0"/>
              <a:t>, </a:t>
            </a:r>
            <a:r>
              <a:rPr kumimoji="1" lang="en-US" altLang="zh-CN" sz="1400" dirty="0" smtClean="0"/>
              <a:t>pay_order_cnt_180d       </a:t>
            </a:r>
            <a:r>
              <a:rPr kumimoji="1" lang="en-US" altLang="zh-CN" sz="1400" dirty="0" err="1" smtClean="0"/>
              <a:t>int</a:t>
            </a:r>
            <a:r>
              <a:rPr kumimoji="1" lang="en-US" altLang="zh-CN" sz="1400" dirty="0" smtClean="0"/>
              <a:t>      </a:t>
            </a:r>
            <a:r>
              <a:rPr kumimoji="1" lang="zh-CN" altLang="en-US" sz="1400" dirty="0" smtClean="0"/>
              <a:t>       </a:t>
            </a:r>
            <a:r>
              <a:rPr kumimoji="1" lang="en-US" altLang="zh-CN" sz="1400" dirty="0" smtClean="0"/>
              <a:t>comment’</a:t>
            </a:r>
            <a:r>
              <a:rPr kumimoji="1" lang="zh-CN" altLang="en-US" sz="1400" dirty="0" smtClean="0"/>
              <a:t>最近</a:t>
            </a:r>
            <a:r>
              <a:rPr kumimoji="1" lang="en-US" altLang="zh-CN" sz="1400" dirty="0" smtClean="0"/>
              <a:t>180</a:t>
            </a:r>
            <a:r>
              <a:rPr kumimoji="1" lang="zh-CN" altLang="en-US" sz="1400" dirty="0" smtClean="0"/>
              <a:t>天支付订单数’</a:t>
            </a:r>
          </a:p>
          <a:p>
            <a:r>
              <a:rPr kumimoji="1" lang="zh-CN" altLang="en-US" sz="1400" dirty="0" smtClean="0"/>
              <a:t>  </a:t>
            </a:r>
            <a:r>
              <a:rPr kumimoji="1" lang="en-US" altLang="zh-CN" sz="1400" dirty="0" smtClean="0"/>
              <a:t>,return_rate_1d              </a:t>
            </a:r>
            <a:r>
              <a:rPr kumimoji="1" lang="zh-CN" altLang="en-US" sz="1400" dirty="0" smtClean="0"/>
              <a:t>    </a:t>
            </a:r>
            <a:r>
              <a:rPr kumimoji="1" lang="en-US" altLang="zh-CN" sz="1400" dirty="0" smtClean="0"/>
              <a:t>double      </a:t>
            </a:r>
            <a:r>
              <a:rPr kumimoji="1" lang="zh-CN" altLang="en-US" sz="1400" dirty="0" smtClean="0"/>
              <a:t>  </a:t>
            </a:r>
            <a:r>
              <a:rPr kumimoji="1" lang="en-US" altLang="zh-CN" sz="1400" dirty="0" smtClean="0"/>
              <a:t>comment’90</a:t>
            </a:r>
            <a:r>
              <a:rPr kumimoji="1" lang="zh-CN" altLang="en-US" sz="1400" dirty="0" smtClean="0"/>
              <a:t>天</a:t>
            </a:r>
            <a:r>
              <a:rPr kumimoji="1" lang="en-US" altLang="zh-CN" sz="1400" dirty="0" smtClean="0"/>
              <a:t>’</a:t>
            </a:r>
          </a:p>
          <a:p>
            <a:r>
              <a:rPr kumimoji="1" lang="en-US" altLang="zh-CN" sz="1400" dirty="0" smtClean="0"/>
              <a:t>)</a:t>
            </a:r>
          </a:p>
          <a:p>
            <a:r>
              <a:rPr kumimoji="1" lang="en-US" altLang="zh-CN" sz="1400" dirty="0" smtClean="0"/>
              <a:t>comment ‘</a:t>
            </a:r>
            <a:r>
              <a:rPr kumimoji="1" lang="zh-CN" altLang="en-US" sz="1400" dirty="0" smtClean="0"/>
              <a:t>店铺核心数据展示</a:t>
            </a:r>
            <a:r>
              <a:rPr kumimoji="1" lang="en-US" altLang="zh-CN" sz="1400" dirty="0" smtClean="0"/>
              <a:t>'</a:t>
            </a:r>
          </a:p>
          <a:p>
            <a:r>
              <a:rPr kumimoji="1" lang="en-US" altLang="zh-CN" sz="1400" dirty="0" smtClean="0"/>
              <a:t>partitioned by(</a:t>
            </a:r>
            <a:r>
              <a:rPr kumimoji="1" lang="en-US" altLang="zh-CN" sz="1400" dirty="0" err="1" smtClean="0">
                <a:solidFill>
                  <a:srgbClr val="FF0000"/>
                </a:solidFill>
              </a:rPr>
              <a:t>pt</a:t>
            </a:r>
            <a:r>
              <a:rPr kumimoji="1" lang="en-US" altLang="zh-CN" sz="1400" dirty="0" smtClean="0"/>
              <a:t> string comment '</a:t>
            </a:r>
            <a:r>
              <a:rPr kumimoji="1" lang="zh-CN" altLang="en-US" sz="1400" dirty="0" smtClean="0"/>
              <a:t>分区字段，格式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YYYY-MM-DD</a:t>
            </a:r>
            <a:r>
              <a:rPr kumimoji="1" lang="en-US" altLang="zh-CN" sz="1400" dirty="0" smtClean="0"/>
              <a:t>')</a:t>
            </a:r>
          </a:p>
          <a:p>
            <a:r>
              <a:rPr kumimoji="1" lang="en-US" altLang="zh-CN" sz="1400" dirty="0" smtClean="0"/>
              <a:t>STORED AS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parquet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TBLPROPERTIES (‘</a:t>
            </a:r>
            <a:r>
              <a:rPr kumimoji="1" lang="en-US" altLang="zh-CN" sz="1400" dirty="0" err="1" smtClean="0"/>
              <a:t>parquet.compression</a:t>
            </a:r>
            <a:r>
              <a:rPr kumimoji="1" lang="en-US" altLang="zh-CN" sz="1400" dirty="0" smtClean="0"/>
              <a:t>’=’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SNAPPY</a:t>
            </a:r>
            <a:r>
              <a:rPr kumimoji="1" lang="en-US" altLang="zh-CN" sz="1400" dirty="0" smtClean="0"/>
              <a:t>’);</a:t>
            </a:r>
            <a:endParaRPr kumimoji="1"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190500" y="371445"/>
            <a:ext cx="3619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err="1" smtClean="0">
                <a:latin typeface="宋体"/>
                <a:ea typeface="宋体"/>
                <a:cs typeface="宋体"/>
              </a:rPr>
              <a:t>需求分析-结果表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96144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79400"/>
            <a:ext cx="364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/>
              <a:t>数据开发</a:t>
            </a:r>
            <a:r>
              <a:rPr kumimoji="1" lang="en-US" altLang="zh-CN" sz="2000" dirty="0" smtClean="0"/>
              <a:t>-</a:t>
            </a:r>
            <a:r>
              <a:rPr kumimoji="1" lang="zh-CN" altLang="en-US" sz="2000" dirty="0" smtClean="0"/>
              <a:t>建结果表</a:t>
            </a: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5" y="750558"/>
            <a:ext cx="5920622" cy="56577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01226" y="1427861"/>
            <a:ext cx="2666176" cy="1446550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/>
              <a:t>规范点：</a:t>
            </a:r>
            <a:endParaRPr kumimoji="1" lang="en-US" altLang="zh-CN" sz="11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100" dirty="0" smtClean="0"/>
              <a:t>目标库选择：</a:t>
            </a:r>
            <a:r>
              <a:rPr kumimoji="1" lang="en-US" altLang="zh-CN" sz="1100" dirty="0" err="1" smtClean="0"/>
              <a:t>dw</a:t>
            </a:r>
            <a:endParaRPr kumimoji="1" lang="en-US" altLang="zh-CN" sz="11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100" dirty="0" smtClean="0"/>
              <a:t>表命名格式：</a:t>
            </a:r>
            <a:r>
              <a:rPr kumimoji="1" lang="en-US" altLang="zh-CN" sz="1100" dirty="0" err="1" smtClean="0"/>
              <a:t>if_ext_xxx_df</a:t>
            </a:r>
            <a:endParaRPr kumimoji="1" lang="en-US" altLang="zh-CN" sz="11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100" dirty="0" smtClean="0"/>
              <a:t>存储周期设置：</a:t>
            </a:r>
            <a:r>
              <a:rPr kumimoji="1" lang="en-US" altLang="zh-CN" sz="1100" dirty="0" smtClean="0"/>
              <a:t>3</a:t>
            </a:r>
            <a:r>
              <a:rPr kumimoji="1" lang="zh-CN" altLang="en-US" sz="1100" dirty="0" smtClean="0"/>
              <a:t>天</a:t>
            </a:r>
            <a:endParaRPr kumimoji="1" lang="en-US" altLang="zh-CN" sz="11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100" dirty="0" smtClean="0"/>
              <a:t>分区字段：</a:t>
            </a:r>
            <a:r>
              <a:rPr kumimoji="1" lang="en-US" altLang="zh-CN" sz="1100" dirty="0" err="1" smtClean="0"/>
              <a:t>pt</a:t>
            </a:r>
            <a:endParaRPr kumimoji="1" lang="en-US" altLang="zh-CN" sz="11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100" dirty="0" smtClean="0"/>
              <a:t>时间格式：</a:t>
            </a:r>
            <a:r>
              <a:rPr kumimoji="1" lang="en-US" altLang="zh-CN" sz="1100" dirty="0" err="1" smtClean="0"/>
              <a:t>yyyy</a:t>
            </a:r>
            <a:r>
              <a:rPr kumimoji="1" lang="en-US" altLang="zh-CN" sz="1100" dirty="0" smtClean="0"/>
              <a:t>-mm-</a:t>
            </a:r>
            <a:r>
              <a:rPr kumimoji="1" lang="en-US" altLang="zh-CN" sz="1100" dirty="0" err="1" smtClean="0"/>
              <a:t>dd</a:t>
            </a:r>
            <a:endParaRPr kumimoji="1" lang="en-US" altLang="zh-CN" sz="11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100" dirty="0" smtClean="0"/>
              <a:t>文件格式：</a:t>
            </a:r>
            <a:r>
              <a:rPr kumimoji="1" lang="en-US" altLang="zh-CN" sz="1100" dirty="0" smtClean="0"/>
              <a:t>parquet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100" dirty="0" smtClean="0"/>
              <a:t>压缩方式：</a:t>
            </a:r>
            <a:r>
              <a:rPr kumimoji="1" lang="en-US" altLang="zh-CN" sz="1100" dirty="0" smtClean="0"/>
              <a:t>snappy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623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66700"/>
            <a:ext cx="3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数据开发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en-US" altLang="en-US" sz="2000" dirty="0" smtClean="0">
                <a:latin typeface="宋体"/>
                <a:ea typeface="宋体"/>
                <a:cs typeface="宋体"/>
              </a:rPr>
              <a:t>找源表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8885" y="5520801"/>
            <a:ext cx="4347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²"/>
            </a:pPr>
            <a:r>
              <a:rPr lang="zh-CN" altLang="en-US" sz="1600" dirty="0" smtClean="0">
                <a:solidFill>
                  <a:srgbClr val="FF0000"/>
                </a:solidFill>
              </a:rPr>
              <a:t>优先使用数据公共层产出表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85" y="1110068"/>
            <a:ext cx="3977612" cy="3836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6527" y="1118949"/>
            <a:ext cx="41478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找源表方法：</a:t>
            </a:r>
            <a:endParaRPr kumimoji="1" lang="en-US" altLang="zh-CN" sz="1400" dirty="0" smtClean="0"/>
          </a:p>
          <a:p>
            <a:endParaRPr kumimoji="1" lang="en-US" altLang="zh-CN" sz="1400" dirty="0" smtClean="0"/>
          </a:p>
          <a:p>
            <a:r>
              <a:rPr kumimoji="1" lang="zh-CN" altLang="en-US" sz="1400" dirty="0" smtClean="0"/>
              <a:t>从需求分析中看出，</a:t>
            </a:r>
            <a:r>
              <a:rPr kumimoji="1" lang="zh-CN" altLang="en-US" sz="1400" dirty="0"/>
              <a:t>最近</a:t>
            </a:r>
            <a:r>
              <a:rPr kumimoji="1" lang="en-US" altLang="zh-CN" sz="1400" dirty="0"/>
              <a:t>180</a:t>
            </a:r>
            <a:r>
              <a:rPr kumimoji="1" lang="zh-CN" altLang="en-US" sz="1400" dirty="0"/>
              <a:t>天支付订单数、</a:t>
            </a:r>
            <a:r>
              <a:rPr kumimoji="1" lang="en-US" altLang="zh-CN" sz="1400" dirty="0"/>
              <a:t>90</a:t>
            </a:r>
            <a:r>
              <a:rPr kumimoji="1" lang="zh-CN" altLang="en-US" sz="1400" dirty="0" smtClean="0"/>
              <a:t>天回头率都是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[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交易域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]</a:t>
            </a:r>
            <a:r>
              <a:rPr kumimoji="1" lang="zh-CN" altLang="en-US" sz="1400" dirty="0" smtClean="0"/>
              <a:t>的数据，并且数据是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[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店铺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]</a:t>
            </a:r>
            <a:r>
              <a:rPr kumimoji="1" lang="zh-CN" altLang="en-US" sz="1400" dirty="0" smtClean="0"/>
              <a:t>维度</a:t>
            </a:r>
            <a:r>
              <a:rPr kumimoji="1" lang="zh-CN" altLang="zh-CN" sz="1400" dirty="0" smtClean="0"/>
              <a:t>，</a:t>
            </a:r>
            <a:r>
              <a:rPr kumimoji="1" lang="zh-CN" altLang="en-US" sz="1400" dirty="0" smtClean="0"/>
              <a:t>因此到数据公共层交易域找店铺维度的汇总数据。</a:t>
            </a:r>
          </a:p>
        </p:txBody>
      </p:sp>
    </p:spTree>
    <p:extLst>
      <p:ext uri="{BB962C8B-B14F-4D97-AF65-F5344CB8AC3E}">
        <p14:creationId xmlns:p14="http://schemas.microsoft.com/office/powerpoint/2010/main" val="802319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032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数据开发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sz="2000" dirty="0">
                <a:latin typeface="宋体"/>
                <a:cs typeface="宋体"/>
              </a:rPr>
              <a:t>编写代码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52515" y="867901"/>
            <a:ext cx="21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marsid</a:t>
            </a:r>
            <a:r>
              <a:rPr kumimoji="1" lang="en-US" altLang="zh-CN" dirty="0" smtClean="0"/>
              <a:t>:</a:t>
            </a:r>
            <a:r>
              <a:rPr kumimoji="1" lang="cs-CZ" altLang="zh-CN" dirty="0"/>
              <a:t>115851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275255" y="1457664"/>
            <a:ext cx="3783265" cy="138499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规范点：</a:t>
            </a:r>
            <a:endParaRPr kumimoji="1" lang="en-US" altLang="zh-CN" sz="12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/>
              <a:t>代码头：</a:t>
            </a:r>
            <a:r>
              <a:rPr kumimoji="1" lang="en-US" altLang="zh-CN" sz="1200" dirty="0" smtClean="0"/>
              <a:t>owner,</a:t>
            </a:r>
            <a:r>
              <a:rPr kumimoji="1" lang="zh-CN" altLang="en-US" sz="1200" dirty="0" smtClean="0"/>
              <a:t>日期，说明，修改</a:t>
            </a:r>
            <a:endParaRPr kumimoji="1" lang="en-US" altLang="zh-CN" sz="12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/>
              <a:t>详细的代码注释</a:t>
            </a:r>
            <a:endParaRPr kumimoji="1" lang="en-US" altLang="zh-CN" sz="1200" dirty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/>
              <a:t>代码关键字换行，右对齐，字段换行</a:t>
            </a:r>
            <a:endParaRPr kumimoji="1" lang="en-US" altLang="zh-CN" sz="12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/>
              <a:t>逻辑合理分段</a:t>
            </a:r>
            <a:endParaRPr kumimoji="1" lang="en-US" altLang="zh-CN" sz="12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en-US" altLang="en-US" sz="1200" dirty="0" smtClean="0">
                <a:latin typeface="宋体"/>
                <a:ea typeface="宋体"/>
                <a:cs typeface="宋体"/>
              </a:rPr>
              <a:t>支持并行补数、重跑</a:t>
            </a:r>
          </a:p>
          <a:p>
            <a:r>
              <a:rPr kumimoji="1" lang="zh-CN" altLang="en-US" sz="1200" dirty="0">
                <a:latin typeface="宋体"/>
                <a:ea typeface="宋体"/>
                <a:cs typeface="宋体"/>
              </a:rPr>
              <a:t> </a:t>
            </a:r>
            <a:r>
              <a:rPr kumimoji="1" lang="zh-CN" altLang="en-US" sz="1200" dirty="0" smtClean="0">
                <a:latin typeface="宋体"/>
                <a:ea typeface="宋体"/>
                <a:cs typeface="宋体"/>
              </a:rPr>
              <a:t>   </a:t>
            </a:r>
            <a:r>
              <a:rPr kumimoji="1" lang="en-US" altLang="zh-CN" sz="1200" dirty="0" err="1">
                <a:latin typeface="宋体"/>
                <a:cs typeface="宋体"/>
              </a:rPr>
              <a:t>temp.tmp_if_ext_seller_show_df</a:t>
            </a:r>
            <a:r>
              <a:rPr kumimoji="1" lang="en-US" altLang="zh-CN" sz="1200" dirty="0">
                <a:latin typeface="宋体"/>
                <a:cs typeface="宋体"/>
              </a:rPr>
              <a:t>_</a:t>
            </a:r>
            <a:r>
              <a:rPr kumimoji="1" lang="en-US" altLang="zh-CN" sz="1200" dirty="0">
                <a:solidFill>
                  <a:srgbClr val="FF0000"/>
                </a:solidFill>
                <a:latin typeface="宋体"/>
                <a:cs typeface="宋体"/>
              </a:rPr>
              <a:t>${</a:t>
            </a:r>
            <a:r>
              <a:rPr kumimoji="1" lang="en-US" altLang="zh-CN" sz="1200" dirty="0" err="1">
                <a:solidFill>
                  <a:srgbClr val="FF0000"/>
                </a:solidFill>
                <a:latin typeface="宋体"/>
                <a:cs typeface="宋体"/>
              </a:rPr>
              <a:t>yyyymmdd</a:t>
            </a:r>
            <a:r>
              <a:rPr kumimoji="1" lang="en-US" altLang="zh-CN" sz="1200" dirty="0">
                <a:solidFill>
                  <a:srgbClr val="FF0000"/>
                </a:solidFill>
                <a:latin typeface="宋体"/>
                <a:cs typeface="宋体"/>
              </a:rPr>
              <a:t>}</a:t>
            </a:r>
            <a:r>
              <a:rPr kumimoji="1" lang="en-US" altLang="zh-CN" sz="1200" dirty="0">
                <a:latin typeface="宋体"/>
                <a:cs typeface="宋体"/>
              </a:rPr>
              <a:t>_0</a:t>
            </a:r>
            <a:endParaRPr kumimoji="1" lang="en-US" altLang="zh-CN" sz="1200" dirty="0" smtClean="0">
              <a:latin typeface="宋体"/>
              <a:ea typeface="宋体"/>
              <a:cs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927100"/>
            <a:ext cx="50666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4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286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数据开发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sz="2000" dirty="0" smtClean="0">
                <a:latin typeface="宋体"/>
                <a:cs typeface="宋体"/>
              </a:rPr>
              <a:t>配置调度任务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500" y="798950"/>
            <a:ext cx="49781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rgbClr val="FF0000"/>
                </a:solidFill>
              </a:rPr>
              <a:t>注意点：</a:t>
            </a:r>
            <a:endParaRPr kumimoji="1" lang="en-US" altLang="zh-CN" sz="1100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100" dirty="0" smtClean="0"/>
              <a:t>依赖表</a:t>
            </a:r>
            <a:r>
              <a:rPr kumimoji="1" lang="zh-CN" altLang="en-US" sz="1100" dirty="0" smtClean="0">
                <a:solidFill>
                  <a:srgbClr val="FF0000"/>
                </a:solidFill>
              </a:rPr>
              <a:t>全部</a:t>
            </a:r>
            <a:r>
              <a:rPr kumimoji="1" lang="zh-CN" altLang="en-US" sz="1100" dirty="0" smtClean="0"/>
              <a:t>配置到输入信息里，不要只简单设成定时调度。</a:t>
            </a:r>
            <a:endParaRPr kumimoji="1" lang="en-US" altLang="zh-CN" sz="11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100" dirty="0"/>
              <a:t>不依赖上一调度</a:t>
            </a:r>
            <a:r>
              <a:rPr kumimoji="1" lang="zh-CN" altLang="en-US" sz="1100" dirty="0" smtClean="0"/>
              <a:t>周期</a:t>
            </a:r>
            <a:endParaRPr kumimoji="1" lang="en-US" altLang="zh-CN" sz="1100" dirty="0" smtClean="0"/>
          </a:p>
          <a:p>
            <a:r>
              <a:rPr kumimoji="1" lang="zh-CN" altLang="zh-CN" sz="1100" dirty="0"/>
              <a:t> </a:t>
            </a:r>
            <a:r>
              <a:rPr kumimoji="1" lang="zh-CN" altLang="en-US" sz="1100" dirty="0" smtClean="0"/>
              <a:t>   调度系统当天调度版本默认依赖上一周期版本必须执行完成。</a:t>
            </a:r>
            <a:endParaRPr kumimoji="1" lang="en-US" altLang="zh-CN" sz="1100" dirty="0" smtClean="0"/>
          </a:p>
          <a:p>
            <a:r>
              <a:rPr kumimoji="1" lang="zh-CN" altLang="zh-CN" sz="1100" dirty="0"/>
              <a:t> </a:t>
            </a:r>
            <a:r>
              <a:rPr kumimoji="1" lang="zh-CN" altLang="en-US" sz="1100" dirty="0" smtClean="0"/>
              <a:t>   如果当天调度不需要依赖上一调度版本，可以勾选“</a:t>
            </a:r>
            <a:r>
              <a:rPr kumimoji="1" lang="zh-CN" altLang="en-US" sz="1100" dirty="0"/>
              <a:t>不依赖上一调度</a:t>
            </a:r>
            <a:r>
              <a:rPr kumimoji="1" lang="zh-CN" altLang="en-US" sz="1100" dirty="0" smtClean="0"/>
              <a:t>周期”</a:t>
            </a:r>
            <a:endParaRPr kumimoji="1" lang="en-US" altLang="zh-CN" sz="11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6501445" y="2240463"/>
            <a:ext cx="2474126" cy="646331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规范点：</a:t>
            </a:r>
            <a:endParaRPr kumimoji="1" lang="en-US" altLang="zh-CN" sz="12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>
                <a:latin typeface="宋体"/>
                <a:ea typeface="宋体"/>
                <a:cs typeface="宋体"/>
              </a:rPr>
              <a:t>依赖表全部配置到输入表信息</a:t>
            </a:r>
            <a:endParaRPr kumimoji="1" lang="en-US" altLang="zh-CN" sz="1200" dirty="0" smtClean="0">
              <a:latin typeface="宋体"/>
              <a:ea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>
                <a:latin typeface="宋体"/>
                <a:ea typeface="宋体"/>
                <a:cs typeface="宋体"/>
              </a:rPr>
              <a:t>一个任务输出一张结果表</a:t>
            </a:r>
            <a:endParaRPr kumimoji="1" lang="en-US" altLang="zh-CN" sz="1200" dirty="0" smtClean="0">
              <a:latin typeface="宋体"/>
              <a:ea typeface="宋体"/>
              <a:cs typeface="宋体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64" y="2240463"/>
            <a:ext cx="6208376" cy="298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6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03200"/>
            <a:ext cx="369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数据开发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en-US" altLang="en-US" sz="2000" dirty="0" smtClean="0">
                <a:latin typeface="宋体"/>
                <a:cs typeface="宋体"/>
              </a:rPr>
              <a:t>数据导出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754279"/>
            <a:ext cx="4116738" cy="57096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68686" y="2308374"/>
            <a:ext cx="21595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同步任务配置必填参数：</a:t>
            </a:r>
            <a:endParaRPr kumimoji="1" lang="en-US" altLang="zh-CN" sz="1400" dirty="0" smtClean="0"/>
          </a:p>
          <a:p>
            <a:r>
              <a:rPr kumimoji="1" lang="en-US" altLang="zh-CN" sz="1400" dirty="0" err="1" smtClean="0"/>
              <a:t>inputPath</a:t>
            </a:r>
            <a:endParaRPr kumimoji="1" lang="en-US" altLang="zh-CN" sz="1400" dirty="0" smtClean="0"/>
          </a:p>
          <a:p>
            <a:r>
              <a:rPr kumimoji="1" lang="en-US" altLang="zh-CN" sz="1400" dirty="0" err="1" smtClean="0"/>
              <a:t>hbaseCluster</a:t>
            </a:r>
            <a:endParaRPr kumimoji="1" lang="en-US" altLang="zh-CN" sz="1400" dirty="0"/>
          </a:p>
          <a:p>
            <a:r>
              <a:rPr kumimoji="1" lang="en-US" altLang="zh-CN" sz="1400" dirty="0" err="1" smtClean="0"/>
              <a:t>hbaseZookeeper</a:t>
            </a:r>
            <a:endParaRPr kumimoji="1" lang="en-US" altLang="zh-CN" sz="1400" dirty="0" smtClean="0"/>
          </a:p>
          <a:p>
            <a:r>
              <a:rPr kumimoji="1" lang="en-US" altLang="zh-CN" sz="1400" dirty="0" err="1" smtClean="0"/>
              <a:t>zkPort</a:t>
            </a:r>
            <a:endParaRPr kumimoji="1" lang="en-US" altLang="zh-CN" sz="1400" dirty="0" smtClean="0"/>
          </a:p>
          <a:p>
            <a:r>
              <a:rPr kumimoji="1" lang="en-US" altLang="zh-CN" sz="1400" dirty="0" err="1" smtClean="0"/>
              <a:t>hbaseTable</a:t>
            </a:r>
            <a:endParaRPr kumimoji="1" lang="en-US" altLang="zh-CN" sz="1400" dirty="0" smtClean="0"/>
          </a:p>
          <a:p>
            <a:r>
              <a:rPr kumimoji="1" lang="zh-CN" altLang="zh-CN" sz="1400" dirty="0" smtClean="0"/>
              <a:t>f</a:t>
            </a:r>
            <a:r>
              <a:rPr kumimoji="1" lang="en-US" altLang="zh-CN" sz="1400" dirty="0" err="1" smtClean="0"/>
              <a:t>ileType</a:t>
            </a:r>
            <a:endParaRPr kumimoji="1" lang="en-US" altLang="zh-CN" sz="1400" dirty="0" smtClean="0"/>
          </a:p>
          <a:p>
            <a:r>
              <a:rPr kumimoji="1" lang="zh-CN" altLang="zh-CN" sz="1400" dirty="0" smtClean="0"/>
              <a:t>r</a:t>
            </a:r>
            <a:r>
              <a:rPr kumimoji="1" lang="en-US" altLang="zh-CN" sz="1400" dirty="0" err="1" smtClean="0"/>
              <a:t>owKeyColumn</a:t>
            </a:r>
            <a:endParaRPr kumimoji="1" lang="en-US" altLang="zh-CN" sz="1400" dirty="0" smtClean="0"/>
          </a:p>
          <a:p>
            <a:r>
              <a:rPr kumimoji="1" lang="zh-CN" altLang="zh-CN" sz="1400" dirty="0" smtClean="0"/>
              <a:t>c</a:t>
            </a:r>
            <a:r>
              <a:rPr kumimoji="1" lang="en-US" altLang="zh-CN" sz="1400" dirty="0" err="1" smtClean="0"/>
              <a:t>olumns</a:t>
            </a:r>
            <a:endParaRPr kumimoji="1" lang="en-US" altLang="zh-CN" sz="1400" dirty="0" smtClean="0"/>
          </a:p>
          <a:p>
            <a:r>
              <a:rPr kumimoji="1" lang="en-US" altLang="zh-CN" sz="1400" dirty="0" err="1"/>
              <a:t>hfilePath</a:t>
            </a:r>
            <a:endParaRPr kumimoji="1" lang="zh-CN" altLang="en-US" sz="1400" dirty="0" smtClean="0"/>
          </a:p>
        </p:txBody>
      </p:sp>
      <p:sp>
        <p:nvSpPr>
          <p:cNvPr id="6" name="矩形 5"/>
          <p:cNvSpPr/>
          <p:nvPr/>
        </p:nvSpPr>
        <p:spPr>
          <a:xfrm>
            <a:off x="5168686" y="4979629"/>
            <a:ext cx="35308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Hive</a:t>
            </a:r>
            <a:r>
              <a:rPr lang="zh-CN" altLang="en-US" sz="1200" dirty="0" smtClean="0"/>
              <a:t>导</a:t>
            </a:r>
            <a:r>
              <a:rPr lang="en-US" altLang="zh-CN" sz="1200" dirty="0" err="1" smtClean="0"/>
              <a:t>hbase</a:t>
            </a:r>
            <a:r>
              <a:rPr lang="zh-CN" altLang="en-US" sz="1200" dirty="0" smtClean="0"/>
              <a:t>指导手册：</a:t>
            </a:r>
            <a:r>
              <a:rPr lang="en-US" altLang="zh-CN" sz="1200" dirty="0" smtClean="0"/>
              <a:t>http</a:t>
            </a:r>
            <a:r>
              <a:rPr lang="en-US" altLang="zh-CN" sz="1200" dirty="0"/>
              <a:t>://docs.vdian.net/pages/viewpage.action?pageId=</a:t>
            </a:r>
            <a:r>
              <a:rPr lang="en-US" altLang="zh-CN" sz="1200" dirty="0" smtClean="0"/>
              <a:t>75259370</a:t>
            </a:r>
          </a:p>
          <a:p>
            <a:endParaRPr lang="en-US" altLang="zh-CN" sz="1200" dirty="0"/>
          </a:p>
          <a:p>
            <a:r>
              <a:rPr lang="en-US" altLang="zh-CN" sz="1200" dirty="0" smtClean="0"/>
              <a:t>Hive</a:t>
            </a:r>
            <a:r>
              <a:rPr lang="zh-CN" altLang="en-US" sz="1200" dirty="0" smtClean="0"/>
              <a:t>导</a:t>
            </a:r>
            <a:r>
              <a:rPr lang="en-US" altLang="zh-CN" sz="1200" dirty="0" smtClean="0"/>
              <a:t>ES</a:t>
            </a:r>
            <a:r>
              <a:rPr lang="zh-CN" altLang="en-US" sz="1200" dirty="0" smtClean="0"/>
              <a:t>指导手册：</a:t>
            </a:r>
            <a:endParaRPr lang="en-US" altLang="zh-CN" sz="1200" dirty="0" smtClean="0"/>
          </a:p>
          <a:p>
            <a:r>
              <a:rPr lang="en-US" altLang="zh-CN" sz="1200" dirty="0"/>
              <a:t>http://</a:t>
            </a:r>
            <a:r>
              <a:rPr lang="en-US" altLang="zh-CN" sz="1200" dirty="0" err="1"/>
              <a:t>docs.vdian.net</a:t>
            </a:r>
            <a:r>
              <a:rPr lang="en-US" altLang="zh-CN" sz="1200" dirty="0"/>
              <a:t>/display/</a:t>
            </a:r>
            <a:r>
              <a:rPr lang="en-US" altLang="zh-CN" sz="1200" dirty="0" err="1"/>
              <a:t>VdianSearch</a:t>
            </a:r>
            <a:r>
              <a:rPr lang="en-US" altLang="zh-CN" sz="1200" dirty="0"/>
              <a:t>/</a:t>
            </a:r>
            <a:r>
              <a:rPr lang="en-US" altLang="zh-CN" sz="1200" dirty="0" err="1"/>
              <a:t>EsBall-mr</a:t>
            </a:r>
            <a:endParaRPr lang="zh-CN" altLang="en-US" sz="1200" dirty="0"/>
          </a:p>
        </p:txBody>
      </p:sp>
      <p:sp>
        <p:nvSpPr>
          <p:cNvPr id="7" name="文本框 6"/>
          <p:cNvSpPr txBox="1"/>
          <p:nvPr/>
        </p:nvSpPr>
        <p:spPr>
          <a:xfrm>
            <a:off x="5168686" y="754279"/>
            <a:ext cx="2474126" cy="830997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规范点：</a:t>
            </a:r>
            <a:endParaRPr kumimoji="1" lang="en-US" altLang="zh-CN" sz="12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>
                <a:latin typeface="宋体"/>
                <a:ea typeface="宋体"/>
                <a:cs typeface="宋体"/>
              </a:rPr>
              <a:t>参数配置</a:t>
            </a:r>
            <a:endParaRPr kumimoji="1" lang="en-US" altLang="zh-CN" sz="1200" dirty="0" smtClean="0">
              <a:latin typeface="宋体"/>
              <a:ea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>
                <a:latin typeface="宋体"/>
                <a:ea typeface="宋体"/>
                <a:cs typeface="宋体"/>
              </a:rPr>
              <a:t>输入表信息</a:t>
            </a:r>
            <a:endParaRPr kumimoji="1" lang="en-US" altLang="zh-CN" sz="1200" dirty="0" smtClean="0">
              <a:latin typeface="宋体"/>
              <a:ea typeface="宋体"/>
              <a:cs typeface="宋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>
                <a:latin typeface="宋体"/>
                <a:ea typeface="宋体"/>
                <a:cs typeface="宋体"/>
              </a:rPr>
              <a:t>依赖任务</a:t>
            </a:r>
            <a:endParaRPr kumimoji="1" lang="en-US" altLang="zh-CN" sz="1200" dirty="0" smtClean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262978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1905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数据开发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sz="2000" dirty="0" smtClean="0">
                <a:latin typeface="宋体"/>
                <a:cs typeface="宋体"/>
              </a:rPr>
              <a:t>配置数据服务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1154" y="6039334"/>
            <a:ext cx="715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调用服务接口指南：</a:t>
            </a:r>
            <a:r>
              <a:rPr lang="en-US" altLang="zh-CN" sz="1400" dirty="0" smtClean="0"/>
              <a:t>http</a:t>
            </a:r>
            <a:r>
              <a:rPr lang="en-US" altLang="zh-CN" sz="1400" dirty="0"/>
              <a:t>://</a:t>
            </a:r>
            <a:r>
              <a:rPr lang="en-US" altLang="zh-CN" sz="1400" dirty="0" err="1"/>
              <a:t>docs.vdian.net</a:t>
            </a:r>
            <a:r>
              <a:rPr lang="en-US" altLang="zh-CN" sz="1400" dirty="0"/>
              <a:t>/pages/</a:t>
            </a:r>
            <a:r>
              <a:rPr lang="en-US" altLang="zh-CN" sz="1400" dirty="0" err="1"/>
              <a:t>viewpage.action?pageId</a:t>
            </a:r>
            <a:r>
              <a:rPr lang="en-US" altLang="zh-CN" sz="1400" dirty="0"/>
              <a:t>=75255811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4" y="830388"/>
            <a:ext cx="5318210" cy="50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5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1905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数据开发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sz="2000" dirty="0" smtClean="0">
                <a:latin typeface="宋体"/>
                <a:cs typeface="宋体"/>
              </a:rPr>
              <a:t>配置数据服务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2" y="1368349"/>
            <a:ext cx="7939527" cy="6113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0832" y="852532"/>
            <a:ext cx="2637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通过</a:t>
            </a:r>
            <a:r>
              <a:rPr kumimoji="1" lang="en-US" altLang="zh-CN" sz="1400" dirty="0" smtClean="0"/>
              <a:t>key</a:t>
            </a:r>
            <a:r>
              <a:rPr kumimoji="1" lang="zh-CN" altLang="en-US" sz="1400" dirty="0" smtClean="0"/>
              <a:t>调</a:t>
            </a:r>
            <a:r>
              <a:rPr kumimoji="1" lang="en-US" altLang="zh-CN" sz="1400" dirty="0" smtClean="0"/>
              <a:t>double</a:t>
            </a:r>
            <a:r>
              <a:rPr kumimoji="1" lang="zh-CN" altLang="en-US" sz="1400" dirty="0" smtClean="0"/>
              <a:t>接口查询数据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2" y="2220516"/>
            <a:ext cx="5887880" cy="34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50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84444" y="2522264"/>
            <a:ext cx="3145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数据测试</a:t>
            </a:r>
            <a:endParaRPr kumimoji="1" lang="en-US" altLang="zh-CN" sz="28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自测（提测前）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数据形态工具（提测前）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161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15900"/>
            <a:ext cx="355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数据测试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sz="2000" dirty="0" smtClean="0">
                <a:latin typeface="宋体"/>
                <a:cs typeface="宋体"/>
              </a:rPr>
              <a:t>自测（提测前）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600" y="825500"/>
            <a:ext cx="8267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自测常见注意点：</a:t>
            </a:r>
            <a:endParaRPr kumimoji="1" lang="en-US" altLang="zh-CN" sz="1400" dirty="0" smtClean="0"/>
          </a:p>
          <a:p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分析使用字段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是否有空，空是</a:t>
            </a:r>
            <a:r>
              <a:rPr kumimoji="1" lang="en-US" altLang="zh-CN" sz="1400" dirty="0" smtClean="0"/>
              <a:t>NULL</a:t>
            </a:r>
            <a:r>
              <a:rPr kumimoji="1" lang="zh-CN" altLang="en-US" sz="1400" dirty="0" smtClean="0"/>
              <a:t>，还是</a:t>
            </a:r>
            <a:r>
              <a:rPr kumimoji="1" lang="en-US" altLang="zh-CN" sz="1400" dirty="0" smtClean="0"/>
              <a:t>’null’</a:t>
            </a:r>
            <a:r>
              <a:rPr kumimoji="1" lang="zh-CN" altLang="en-US" sz="1400" dirty="0" smtClean="0"/>
              <a:t>字符串，还是</a:t>
            </a:r>
            <a:r>
              <a:rPr kumimoji="1" lang="en-US" altLang="zh-CN" sz="1400" dirty="0" smtClean="0"/>
              <a:t>’’</a:t>
            </a:r>
            <a:r>
              <a:rPr kumimoji="1" lang="zh-CN" altLang="en-US" sz="1400" dirty="0" smtClean="0"/>
              <a:t>字符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字段空值的处理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     一般赋一个默认值，</a:t>
            </a:r>
            <a:r>
              <a:rPr kumimoji="1" lang="en-US" altLang="zh-CN" sz="1400" dirty="0"/>
              <a:t>coalesce</a:t>
            </a:r>
            <a:r>
              <a:rPr kumimoji="1" lang="en-US" altLang="zh-CN" sz="1400" dirty="0" smtClean="0"/>
              <a:t>(xxx,0)</a:t>
            </a:r>
            <a:r>
              <a:rPr kumimoji="1" lang="zh-CN" altLang="en-US" sz="1400" dirty="0" smtClean="0"/>
              <a:t>或者</a:t>
            </a:r>
            <a:r>
              <a:rPr kumimoji="1" lang="en-US" altLang="zh-CN" sz="1400" dirty="0"/>
              <a:t>coalesce</a:t>
            </a:r>
            <a:r>
              <a:rPr kumimoji="1" lang="en-US" altLang="zh-CN" sz="1400" dirty="0" smtClean="0"/>
              <a:t>(xxx,’3000-12-31’)</a:t>
            </a: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结果表的数据量是否有丢失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     先确定一个主数据集，其他附属信息处理好后，主数据集</a:t>
            </a:r>
            <a:r>
              <a:rPr kumimoji="1" lang="en-US" altLang="zh-CN" sz="1400" dirty="0" smtClean="0"/>
              <a:t>left outer join </a:t>
            </a:r>
            <a:r>
              <a:rPr kumimoji="1" lang="zh-CN" altLang="en-US" sz="1400" dirty="0" smtClean="0"/>
              <a:t>附数据集，保证数据不丢失</a:t>
            </a: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结果表主键是否重复</a:t>
            </a:r>
            <a:endParaRPr kumimoji="1" lang="en-US" altLang="zh-CN" sz="1400" dirty="0" smtClean="0"/>
          </a:p>
          <a:p>
            <a:r>
              <a:rPr kumimoji="1" lang="zh-CN" altLang="zh-CN" sz="1400" dirty="0" smtClean="0"/>
              <a:t> </a:t>
            </a:r>
            <a:r>
              <a:rPr kumimoji="1" lang="zh-CN" altLang="en-US" sz="1400" dirty="0" smtClean="0"/>
              <a:t>   可以先预期下自己结果表主键是什么</a:t>
            </a:r>
            <a:endParaRPr kumimoji="1"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19200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736226202"/>
              </p:ext>
            </p:extLst>
          </p:nvPr>
        </p:nvGraphicFramePr>
        <p:xfrm>
          <a:off x="381000" y="2311400"/>
          <a:ext cx="8064500" cy="6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直线连接符 3"/>
          <p:cNvCxnSpPr/>
          <p:nvPr/>
        </p:nvCxnSpPr>
        <p:spPr>
          <a:xfrm>
            <a:off x="293070" y="1713945"/>
            <a:ext cx="8881" cy="1900436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035152" y="1713945"/>
            <a:ext cx="8881" cy="1900436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7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03200"/>
            <a:ext cx="488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数据测试</a:t>
            </a:r>
            <a:r>
              <a:rPr kumimoji="1" lang="en-US" altLang="zh-CN" sz="2000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数据形态</a:t>
            </a:r>
            <a:r>
              <a:rPr kumimoji="1" lang="zh-CN" altLang="en-US" sz="2000" dirty="0">
                <a:latin typeface="宋体"/>
                <a:cs typeface="宋体"/>
              </a:rPr>
              <a:t>工具（提测前）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700" y="838200"/>
            <a:ext cx="6540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利用工具完成表数据形态分析</a:t>
            </a:r>
            <a:endParaRPr kumimoji="1" lang="en-US" altLang="zh-CN" sz="1400" dirty="0" smtClean="0"/>
          </a:p>
          <a:p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表数据的总量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字段去重后的总量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字段</a:t>
            </a:r>
            <a:r>
              <a:rPr kumimoji="1" lang="zh-CN" altLang="zh-CN" sz="1400" dirty="0" smtClean="0"/>
              <a:t>N</a:t>
            </a:r>
            <a:r>
              <a:rPr kumimoji="1" lang="en-US" altLang="zh-CN" sz="1400" dirty="0" smtClean="0"/>
              <a:t>ULL</a:t>
            </a:r>
            <a:r>
              <a:rPr kumimoji="1" lang="zh-CN" altLang="en-US" sz="1400" dirty="0" smtClean="0"/>
              <a:t>值数据总量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字段的</a:t>
            </a:r>
            <a:r>
              <a:rPr kumimoji="1" lang="zh-CN" altLang="en-US" sz="1400" dirty="0"/>
              <a:t>最大值、</a:t>
            </a:r>
            <a:r>
              <a:rPr kumimoji="1" lang="zh-CN" altLang="en-US" sz="1400" dirty="0" smtClean="0"/>
              <a:t>最小值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字段维度值稀疏情况分布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字段长度最大值、最小值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字段枚举值的分布</a:t>
            </a:r>
            <a:endParaRPr kumimoji="1" lang="en-US" altLang="zh-CN" sz="1400" dirty="0" smtClean="0"/>
          </a:p>
        </p:txBody>
      </p:sp>
      <p:sp>
        <p:nvSpPr>
          <p:cNvPr id="5" name="矩形 4"/>
          <p:cNvSpPr/>
          <p:nvPr/>
        </p:nvSpPr>
        <p:spPr>
          <a:xfrm>
            <a:off x="266700" y="3826145"/>
            <a:ext cx="41711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工具地址：</a:t>
            </a:r>
            <a:r>
              <a:rPr lang="en-US" altLang="zh-CN" sz="1400" dirty="0" smtClean="0">
                <a:hlinkClick r:id="rId2"/>
              </a:rPr>
              <a:t>http</a:t>
            </a:r>
            <a:r>
              <a:rPr lang="en-US" altLang="zh-CN" sz="1400" dirty="0">
                <a:hlinkClick r:id="rId2"/>
              </a:rPr>
              <a:t>://</a:t>
            </a:r>
            <a:r>
              <a:rPr lang="en-US" altLang="zh-CN" sz="1400" dirty="0" err="1">
                <a:hlinkClick r:id="rId2"/>
              </a:rPr>
              <a:t>dwtest.vdian.net</a:t>
            </a:r>
            <a:r>
              <a:rPr lang="en-US" altLang="zh-CN" sz="1400" dirty="0">
                <a:hlinkClick r:id="rId2"/>
              </a:rPr>
              <a:t>/</a:t>
            </a:r>
            <a:r>
              <a:rPr lang="en-US" altLang="zh-CN" sz="1400" dirty="0" err="1">
                <a:hlinkClick r:id="rId2"/>
              </a:rPr>
              <a:t>dataform</a:t>
            </a:r>
            <a:r>
              <a:rPr lang="en-US" altLang="zh-CN" sz="1400" dirty="0">
                <a:hlinkClick r:id="rId2"/>
              </a:rPr>
              <a:t>/</a:t>
            </a:r>
            <a:r>
              <a:rPr lang="en-US" altLang="zh-CN" sz="1400" dirty="0" err="1">
                <a:hlinkClick r:id="rId2"/>
              </a:rPr>
              <a:t>taskList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1759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499" y="203200"/>
            <a:ext cx="522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dirty="0" smtClean="0">
                <a:latin typeface="宋体"/>
                <a:ea typeface="宋体"/>
                <a:cs typeface="宋体"/>
              </a:rPr>
              <a:t>数据测试</a:t>
            </a:r>
            <a:r>
              <a:rPr kumimoji="1" lang="en-US" altLang="zh-CN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dirty="0">
                <a:latin typeface="宋体"/>
                <a:cs typeface="宋体"/>
              </a:rPr>
              <a:t>数据形态工具（提测前）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810854"/>
            <a:ext cx="8139787" cy="42629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00" y="5186237"/>
            <a:ext cx="8415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数据形态报告的作用：通过对表数据内容预先选定的基本校验点的统计，能快速发现明显的数据问题，达到快速自测的目的。</a:t>
            </a:r>
          </a:p>
        </p:txBody>
      </p:sp>
      <p:sp>
        <p:nvSpPr>
          <p:cNvPr id="5" name="矩形 4"/>
          <p:cNvSpPr/>
          <p:nvPr/>
        </p:nvSpPr>
        <p:spPr>
          <a:xfrm>
            <a:off x="190500" y="5585130"/>
            <a:ext cx="733562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zh-CN" altLang="en-US" sz="1100" dirty="0"/>
              <a:t>字段的总量和去重后的总量，可对主键进行唯一性校验，查出重复数据，也可结合业务看总量是否符合预期</a:t>
            </a:r>
          </a:p>
          <a:p>
            <a:pPr marL="285750" indent="-285750">
              <a:buFont typeface="Wingdings" charset="2"/>
              <a:buChar char="ü"/>
            </a:pPr>
            <a:r>
              <a:rPr lang="zh-CN" altLang="en-US" sz="1100" dirty="0"/>
              <a:t>字段最大最小长度可校验校验脏数据，比如地址的超长数据，</a:t>
            </a:r>
            <a:r>
              <a:rPr lang="en-US" altLang="zh-CN" sz="1100" dirty="0" err="1"/>
              <a:t>sellerid</a:t>
            </a:r>
            <a:r>
              <a:rPr lang="zh-CN" altLang="en-US" sz="1100" dirty="0"/>
              <a:t>为个位数的数据</a:t>
            </a:r>
          </a:p>
          <a:p>
            <a:pPr marL="285750" indent="-285750">
              <a:buFont typeface="Wingdings" charset="2"/>
              <a:buChar char="ü"/>
            </a:pPr>
            <a:r>
              <a:rPr lang="zh-CN" altLang="en-US" sz="1100" dirty="0"/>
              <a:t>字段枚举值的比例分布 可校验枚举值的合理性</a:t>
            </a:r>
            <a:r>
              <a:rPr lang="en-US" altLang="zh-CN" sz="1100" dirty="0"/>
              <a:t>,</a:t>
            </a:r>
            <a:r>
              <a:rPr lang="zh-CN" altLang="en-US" sz="1100" dirty="0"/>
              <a:t>多了？少了？</a:t>
            </a:r>
          </a:p>
          <a:p>
            <a:pPr marL="285750" indent="-285750">
              <a:buFont typeface="Wingdings" charset="2"/>
              <a:buChar char="ü"/>
            </a:pPr>
            <a:r>
              <a:rPr lang="zh-CN" altLang="en-US" sz="1100" dirty="0"/>
              <a:t>字段最大值最小值 可结合业务来看合理性</a:t>
            </a:r>
          </a:p>
          <a:p>
            <a:pPr marL="285750" indent="-285750">
              <a:buFont typeface="Wingdings" charset="2"/>
              <a:buChar char="ü"/>
            </a:pPr>
            <a:r>
              <a:rPr lang="zh-CN" altLang="en-US" sz="1100" dirty="0"/>
              <a:t>字段</a:t>
            </a:r>
            <a:r>
              <a:rPr lang="en-US" altLang="zh-CN" sz="1100" dirty="0"/>
              <a:t>null</a:t>
            </a:r>
            <a:r>
              <a:rPr lang="zh-CN" altLang="en-US" sz="1100" dirty="0"/>
              <a:t>值数 可结合业务来看</a:t>
            </a:r>
            <a:r>
              <a:rPr lang="zh-CN" altLang="en-US" sz="1100" dirty="0" smtClean="0"/>
              <a:t>合理性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3517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3100" y="2545259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 smtClean="0">
                <a:latin typeface="宋体"/>
                <a:cs typeface="宋体"/>
              </a:rPr>
              <a:t>线上数据质量监</a:t>
            </a:r>
            <a:r>
              <a:rPr kumimoji="1" lang="zh-CN" altLang="en-US" sz="4400" dirty="0">
                <a:latin typeface="宋体"/>
                <a:cs typeface="宋体"/>
              </a:rPr>
              <a:t>控</a:t>
            </a:r>
            <a:endParaRPr kumimoji="1" lang="zh-CN" altLang="en-US" sz="4400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88855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177800"/>
            <a:ext cx="462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dirty="0" smtClean="0">
                <a:latin typeface="宋体"/>
                <a:ea typeface="宋体"/>
                <a:cs typeface="宋体"/>
              </a:rPr>
              <a:t>线上</a:t>
            </a:r>
            <a:r>
              <a:rPr kumimoji="1" lang="en-US" altLang="en-US" dirty="0" err="1" smtClean="0">
                <a:latin typeface="宋体"/>
                <a:ea typeface="宋体"/>
                <a:cs typeface="宋体"/>
              </a:rPr>
              <a:t>数据</a:t>
            </a:r>
            <a:r>
              <a:rPr kumimoji="1" lang="en-US" altLang="en-US" dirty="0" err="1">
                <a:latin typeface="宋体"/>
                <a:ea typeface="宋体"/>
                <a:cs typeface="宋体"/>
              </a:rPr>
              <a:t>质量监控</a:t>
            </a:r>
            <a:r>
              <a:rPr kumimoji="1" lang="en-US" altLang="en-US" dirty="0" err="1" smtClean="0">
                <a:latin typeface="宋体"/>
                <a:ea typeface="宋体"/>
                <a:cs typeface="宋体"/>
              </a:rPr>
              <a:t>-DQC介绍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8904" y="932457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D</a:t>
            </a:r>
            <a:r>
              <a:rPr kumimoji="1" lang="en-US" altLang="zh-CN" sz="1400" dirty="0" smtClean="0"/>
              <a:t>QC</a:t>
            </a:r>
            <a:r>
              <a:rPr kumimoji="1" lang="zh-CN" altLang="en-US" sz="1400" dirty="0" smtClean="0"/>
              <a:t>：</a:t>
            </a:r>
            <a:r>
              <a:rPr kumimoji="1" lang="en-US" altLang="zh-CN" sz="1400" dirty="0" smtClean="0"/>
              <a:t>Data Quality </a:t>
            </a:r>
            <a:r>
              <a:rPr kumimoji="1" lang="en-US" altLang="zh-CN" sz="1400" dirty="0"/>
              <a:t>C</a:t>
            </a:r>
            <a:r>
              <a:rPr kumimoji="1" lang="en-US" altLang="zh-CN" sz="1400" dirty="0" smtClean="0"/>
              <a:t>enter</a:t>
            </a:r>
            <a:endParaRPr kumimoji="1" lang="zh-CN" altLang="en-US" sz="1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68904" y="1574610"/>
            <a:ext cx="23647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工具的用途：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表数据量波动监控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表主键唯一性校验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/>
              <a:t>重要字段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值、空值监</a:t>
            </a:r>
            <a:r>
              <a:rPr kumimoji="1" lang="zh-CN" altLang="en-US" sz="1400" dirty="0" smtClean="0"/>
              <a:t>控</a:t>
            </a:r>
            <a:endParaRPr kumimoji="1" lang="en-US" altLang="zh-CN" sz="1400" dirty="0"/>
          </a:p>
        </p:txBody>
      </p:sp>
      <p:sp>
        <p:nvSpPr>
          <p:cNvPr id="6" name="矩形 5"/>
          <p:cNvSpPr/>
          <p:nvPr/>
        </p:nvSpPr>
        <p:spPr>
          <a:xfrm>
            <a:off x="430284" y="5166576"/>
            <a:ext cx="6112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DQC</a:t>
            </a:r>
            <a:r>
              <a:rPr lang="zh-CN" altLang="en-US" sz="1400" dirty="0" smtClean="0"/>
              <a:t>工具地址：</a:t>
            </a:r>
            <a:r>
              <a:rPr lang="en-US" altLang="zh-CN" sz="1400" dirty="0" smtClean="0">
                <a:hlinkClick r:id="rId2"/>
              </a:rPr>
              <a:t>http</a:t>
            </a:r>
            <a:r>
              <a:rPr lang="en-US" altLang="zh-CN" sz="1400" dirty="0">
                <a:hlinkClick r:id="rId2"/>
              </a:rPr>
              <a:t>://d.vdian.net/dqc.html#</a:t>
            </a:r>
            <a:r>
              <a:rPr lang="en-US" altLang="zh-CN" sz="1400" dirty="0" smtClean="0">
                <a:hlinkClick r:id="rId2"/>
              </a:rPr>
              <a:t>/</a:t>
            </a:r>
            <a:endParaRPr lang="en-US" altLang="zh-CN" sz="1400" dirty="0" smtClean="0"/>
          </a:p>
          <a:p>
            <a:r>
              <a:rPr lang="en-US" altLang="zh-CN" sz="1400" dirty="0" smtClean="0"/>
              <a:t>DQC</a:t>
            </a:r>
            <a:r>
              <a:rPr lang="zh-CN" altLang="en-US" sz="1400" dirty="0" smtClean="0"/>
              <a:t>使用文档：</a:t>
            </a:r>
            <a:r>
              <a:rPr lang="en-US" altLang="zh-CN" sz="1400" dirty="0" smtClean="0"/>
              <a:t>http</a:t>
            </a:r>
            <a:r>
              <a:rPr lang="en-US" altLang="zh-CN" sz="1400" dirty="0"/>
              <a:t>://</a:t>
            </a:r>
            <a:r>
              <a:rPr lang="en-US" altLang="zh-CN" sz="1400" dirty="0" err="1"/>
              <a:t>docs.vdian.net</a:t>
            </a:r>
            <a:r>
              <a:rPr lang="en-US" altLang="zh-CN" sz="1400" dirty="0"/>
              <a:t>/pages/</a:t>
            </a:r>
            <a:r>
              <a:rPr lang="en-US" altLang="zh-CN" sz="1400" dirty="0" err="1"/>
              <a:t>viewpage.action?pageId</a:t>
            </a:r>
            <a:r>
              <a:rPr lang="en-US" altLang="zh-CN" sz="1400" dirty="0"/>
              <a:t>=76031395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398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177800"/>
            <a:ext cx="462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dirty="0" smtClean="0">
                <a:latin typeface="宋体"/>
                <a:ea typeface="宋体"/>
                <a:cs typeface="宋体"/>
              </a:rPr>
              <a:t>线上</a:t>
            </a:r>
            <a:r>
              <a:rPr kumimoji="1" lang="en-US" altLang="en-US" dirty="0" err="1" smtClean="0">
                <a:latin typeface="宋体"/>
                <a:ea typeface="宋体"/>
                <a:cs typeface="宋体"/>
              </a:rPr>
              <a:t>数据</a:t>
            </a:r>
            <a:r>
              <a:rPr kumimoji="1" lang="en-US" altLang="en-US" dirty="0" err="1">
                <a:latin typeface="宋体"/>
                <a:ea typeface="宋体"/>
                <a:cs typeface="宋体"/>
              </a:rPr>
              <a:t>质量监控</a:t>
            </a:r>
            <a:r>
              <a:rPr kumimoji="1" lang="en-US" altLang="en-US" dirty="0" err="1" smtClean="0">
                <a:latin typeface="宋体"/>
                <a:ea typeface="宋体"/>
                <a:cs typeface="宋体"/>
              </a:rPr>
              <a:t>-DQC使用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268265921"/>
              </p:ext>
            </p:extLst>
          </p:nvPr>
        </p:nvGraphicFramePr>
        <p:xfrm>
          <a:off x="430284" y="1556849"/>
          <a:ext cx="5244613" cy="3318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8904" y="932457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D</a:t>
            </a:r>
            <a:r>
              <a:rPr kumimoji="1" lang="en-US" altLang="zh-CN" sz="1400" dirty="0" smtClean="0"/>
              <a:t>QC</a:t>
            </a:r>
            <a:r>
              <a:rPr kumimoji="1" lang="zh-CN" altLang="en-US" sz="1400" dirty="0" smtClean="0"/>
              <a:t>使用步骤</a:t>
            </a:r>
          </a:p>
        </p:txBody>
      </p:sp>
      <p:sp>
        <p:nvSpPr>
          <p:cNvPr id="6" name="矩形 5"/>
          <p:cNvSpPr/>
          <p:nvPr/>
        </p:nvSpPr>
        <p:spPr>
          <a:xfrm>
            <a:off x="430284" y="5704433"/>
            <a:ext cx="6112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DQC</a:t>
            </a:r>
            <a:r>
              <a:rPr lang="zh-CN" altLang="en-US" sz="1400" dirty="0" smtClean="0"/>
              <a:t>工具地址：</a:t>
            </a:r>
            <a:r>
              <a:rPr lang="en-US" altLang="zh-CN" sz="1400" dirty="0" smtClean="0">
                <a:hlinkClick r:id="rId7"/>
              </a:rPr>
              <a:t>http</a:t>
            </a:r>
            <a:r>
              <a:rPr lang="en-US" altLang="zh-CN" sz="1400" dirty="0">
                <a:hlinkClick r:id="rId7"/>
              </a:rPr>
              <a:t>://d.vdian.net/dqc.html#</a:t>
            </a:r>
            <a:r>
              <a:rPr lang="en-US" altLang="zh-CN" sz="1400" dirty="0" smtClean="0">
                <a:hlinkClick r:id="rId7"/>
              </a:rPr>
              <a:t>/</a:t>
            </a:r>
            <a:endParaRPr lang="en-US" altLang="zh-CN" sz="1400" dirty="0" smtClean="0"/>
          </a:p>
          <a:p>
            <a:r>
              <a:rPr lang="en-US" altLang="zh-CN" sz="1400" dirty="0" smtClean="0"/>
              <a:t>DQC</a:t>
            </a:r>
            <a:r>
              <a:rPr lang="zh-CN" altLang="en-US" sz="1400" dirty="0" smtClean="0"/>
              <a:t>使用文档：</a:t>
            </a:r>
            <a:r>
              <a:rPr lang="en-US" altLang="zh-CN" sz="1400" dirty="0" smtClean="0"/>
              <a:t>http</a:t>
            </a:r>
            <a:r>
              <a:rPr lang="en-US" altLang="zh-CN" sz="1400" dirty="0"/>
              <a:t>://</a:t>
            </a:r>
            <a:r>
              <a:rPr lang="en-US" altLang="zh-CN" sz="1400" dirty="0" err="1"/>
              <a:t>docs.vdian.net</a:t>
            </a:r>
            <a:r>
              <a:rPr lang="en-US" altLang="zh-CN" sz="1400" dirty="0"/>
              <a:t>/pages/</a:t>
            </a:r>
            <a:r>
              <a:rPr lang="en-US" altLang="zh-CN" sz="1400" dirty="0" err="1"/>
              <a:t>viewpage.action?pageId</a:t>
            </a:r>
            <a:r>
              <a:rPr lang="en-US" altLang="zh-CN" sz="1400" dirty="0"/>
              <a:t>=76031395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21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10785"/>
            <a:ext cx="6394250" cy="21398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4030210"/>
            <a:ext cx="6358727" cy="181677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0500" y="843652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配置数据量波动监控规则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00" y="3658781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配置主键重复校验规则</a:t>
            </a:r>
          </a:p>
        </p:txBody>
      </p:sp>
      <p:sp>
        <p:nvSpPr>
          <p:cNvPr id="3" name="矩形 2"/>
          <p:cNvSpPr/>
          <p:nvPr/>
        </p:nvSpPr>
        <p:spPr>
          <a:xfrm>
            <a:off x="190500" y="6056062"/>
            <a:ext cx="557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200" dirty="0"/>
              <a:t>规则和调度任务的关系</a:t>
            </a:r>
            <a:endParaRPr kumimoji="1" lang="en-US" altLang="zh-CN" sz="1200" dirty="0"/>
          </a:p>
          <a:p>
            <a:pPr marL="285750" indent="-285750">
              <a:buFont typeface="Wingdings" charset="2"/>
              <a:buChar char="u"/>
            </a:pPr>
            <a:r>
              <a:rPr kumimoji="1" lang="zh-CN" altLang="en-US" sz="1200" dirty="0">
                <a:solidFill>
                  <a:srgbClr val="FF0000"/>
                </a:solidFill>
              </a:rPr>
              <a:t>强规则</a:t>
            </a:r>
            <a:r>
              <a:rPr kumimoji="1" lang="zh-CN" altLang="en-US" sz="1200" dirty="0"/>
              <a:t>，如规则不满足，直接阻塞任务执行</a:t>
            </a:r>
            <a:endParaRPr kumimoji="1" lang="en-US" altLang="zh-CN" sz="1200" dirty="0"/>
          </a:p>
          <a:p>
            <a:pPr marL="285750" indent="-285750">
              <a:buFont typeface="Wingdings" charset="2"/>
              <a:buChar char="u"/>
            </a:pPr>
            <a:r>
              <a:rPr kumimoji="1" lang="zh-CN" altLang="en-US" sz="1200" dirty="0">
                <a:solidFill>
                  <a:srgbClr val="FF0000"/>
                </a:solidFill>
              </a:rPr>
              <a:t>弱规则</a:t>
            </a:r>
            <a:r>
              <a:rPr kumimoji="1" lang="zh-CN" altLang="en-US" sz="1200" dirty="0"/>
              <a:t>，如规则不满足，不阻塞任务，事后通知</a:t>
            </a:r>
            <a:endParaRPr kumimoji="1" lang="en-US" altLang="zh-CN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190500" y="177800"/>
            <a:ext cx="462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dirty="0" smtClean="0">
                <a:latin typeface="宋体"/>
                <a:ea typeface="宋体"/>
                <a:cs typeface="宋体"/>
              </a:rPr>
              <a:t>线上</a:t>
            </a:r>
            <a:r>
              <a:rPr kumimoji="1" lang="en-US" altLang="en-US" dirty="0" smtClean="0">
                <a:latin typeface="宋体"/>
                <a:ea typeface="宋体"/>
                <a:cs typeface="宋体"/>
              </a:rPr>
              <a:t>数据</a:t>
            </a:r>
            <a:r>
              <a:rPr kumimoji="1" lang="en-US" altLang="en-US" dirty="0">
                <a:latin typeface="宋体"/>
                <a:ea typeface="宋体"/>
                <a:cs typeface="宋体"/>
              </a:rPr>
              <a:t>质量监控</a:t>
            </a:r>
            <a:r>
              <a:rPr kumimoji="1" lang="en-US" altLang="en-US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dirty="0" smtClean="0">
                <a:latin typeface="宋体"/>
                <a:ea typeface="宋体"/>
                <a:cs typeface="宋体"/>
              </a:rPr>
              <a:t>D</a:t>
            </a:r>
            <a:r>
              <a:rPr kumimoji="1" lang="en-US" altLang="zh-CN" dirty="0" smtClean="0">
                <a:latin typeface="宋体"/>
                <a:ea typeface="宋体"/>
                <a:cs typeface="宋体"/>
              </a:rPr>
              <a:t>QC</a:t>
            </a:r>
            <a:r>
              <a:rPr kumimoji="1" lang="zh-CN" altLang="en-US" dirty="0" smtClean="0">
                <a:latin typeface="宋体"/>
                <a:ea typeface="宋体"/>
                <a:cs typeface="宋体"/>
              </a:rPr>
              <a:t>使用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977626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0500" y="843652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表监控规则查看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51" y="1416274"/>
            <a:ext cx="8134907" cy="10655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960163"/>
            <a:ext cx="8246358" cy="120052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1951" y="2581319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试跑规则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0500" y="177800"/>
            <a:ext cx="462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dirty="0" smtClean="0">
                <a:latin typeface="宋体"/>
                <a:ea typeface="宋体"/>
                <a:cs typeface="宋体"/>
              </a:rPr>
              <a:t>线上</a:t>
            </a:r>
            <a:r>
              <a:rPr kumimoji="1" lang="en-US" altLang="en-US" dirty="0" smtClean="0">
                <a:latin typeface="宋体"/>
                <a:ea typeface="宋体"/>
                <a:cs typeface="宋体"/>
              </a:rPr>
              <a:t>数据</a:t>
            </a:r>
            <a:r>
              <a:rPr kumimoji="1" lang="en-US" altLang="en-US" dirty="0">
                <a:latin typeface="宋体"/>
                <a:ea typeface="宋体"/>
                <a:cs typeface="宋体"/>
              </a:rPr>
              <a:t>质量监控</a:t>
            </a:r>
            <a:r>
              <a:rPr kumimoji="1" lang="en-US" altLang="en-US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dirty="0">
                <a:latin typeface="宋体"/>
                <a:cs typeface="宋体"/>
              </a:rPr>
              <a:t>D</a:t>
            </a:r>
            <a:r>
              <a:rPr kumimoji="1" lang="en-US" altLang="zh-CN" dirty="0">
                <a:latin typeface="宋体"/>
                <a:cs typeface="宋体"/>
              </a:rPr>
              <a:t>QC</a:t>
            </a:r>
            <a:r>
              <a:rPr kumimoji="1" lang="zh-CN" altLang="en-US" dirty="0">
                <a:latin typeface="宋体"/>
                <a:cs typeface="宋体"/>
              </a:rPr>
              <a:t>使用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92101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6700" y="812800"/>
            <a:ext cx="3125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调度任务执行校验规则</a:t>
            </a:r>
            <a:endParaRPr kumimoji="1"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6" y="2211041"/>
            <a:ext cx="6740606" cy="1818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2926" y="1269918"/>
            <a:ext cx="5359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调度任务在结果表数据产出后，会调</a:t>
            </a:r>
            <a:r>
              <a:rPr kumimoji="1" lang="en-US" altLang="zh-CN" sz="1400" dirty="0" smtClean="0"/>
              <a:t>DQC</a:t>
            </a:r>
            <a:r>
              <a:rPr kumimoji="1" lang="zh-CN" altLang="en-US" sz="1400" dirty="0" smtClean="0"/>
              <a:t>的规则，进行规则校验。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强规则校验不通过，任务会失败，阻塞下游继续执行。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弱规则</a:t>
            </a:r>
            <a:r>
              <a:rPr kumimoji="1" lang="zh-CN" altLang="en-US" sz="1400" dirty="0"/>
              <a:t>校验不通过</a:t>
            </a:r>
            <a:r>
              <a:rPr kumimoji="1" lang="zh-CN" altLang="en-US" sz="1400" dirty="0" smtClean="0"/>
              <a:t>，不阻塞任务，会发告警信息。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0500" y="177800"/>
            <a:ext cx="462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dirty="0" smtClean="0">
                <a:latin typeface="宋体"/>
                <a:ea typeface="宋体"/>
                <a:cs typeface="宋体"/>
              </a:rPr>
              <a:t>线上</a:t>
            </a:r>
            <a:r>
              <a:rPr kumimoji="1" lang="en-US" altLang="en-US" dirty="0" smtClean="0">
                <a:latin typeface="宋体"/>
                <a:ea typeface="宋体"/>
                <a:cs typeface="宋体"/>
              </a:rPr>
              <a:t>数据</a:t>
            </a:r>
            <a:r>
              <a:rPr kumimoji="1" lang="en-US" altLang="en-US" dirty="0">
                <a:latin typeface="宋体"/>
                <a:ea typeface="宋体"/>
                <a:cs typeface="宋体"/>
              </a:rPr>
              <a:t>质量监控</a:t>
            </a:r>
            <a:r>
              <a:rPr kumimoji="1" lang="en-US" altLang="en-US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dirty="0">
                <a:latin typeface="宋体"/>
                <a:cs typeface="宋体"/>
              </a:rPr>
              <a:t>D</a:t>
            </a:r>
            <a:r>
              <a:rPr kumimoji="1" lang="en-US" altLang="zh-CN" dirty="0">
                <a:latin typeface="宋体"/>
                <a:cs typeface="宋体"/>
              </a:rPr>
              <a:t>QC</a:t>
            </a:r>
            <a:r>
              <a:rPr kumimoji="1" lang="zh-CN" altLang="en-US" dirty="0">
                <a:latin typeface="宋体"/>
                <a:cs typeface="宋体"/>
              </a:rPr>
              <a:t>使用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25381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499" y="177800"/>
            <a:ext cx="53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dirty="0" smtClean="0">
                <a:latin typeface="宋体"/>
                <a:ea typeface="宋体"/>
                <a:cs typeface="宋体"/>
              </a:rPr>
              <a:t>准点率监控-</a:t>
            </a:r>
            <a:r>
              <a:rPr kumimoji="1" lang="zh-CN" altLang="en-US" dirty="0" smtClean="0">
                <a:latin typeface="宋体"/>
                <a:ea typeface="宋体"/>
                <a:cs typeface="宋体"/>
              </a:rPr>
              <a:t>监控线上任务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4250061292"/>
              </p:ext>
            </p:extLst>
          </p:nvPr>
        </p:nvGraphicFramePr>
        <p:xfrm>
          <a:off x="865448" y="1539088"/>
          <a:ext cx="5244613" cy="3318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94662" y="101238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监控配置步骤</a:t>
            </a:r>
          </a:p>
        </p:txBody>
      </p:sp>
    </p:spTree>
    <p:extLst>
      <p:ext uri="{BB962C8B-B14F-4D97-AF65-F5344CB8AC3E}">
        <p14:creationId xmlns:p14="http://schemas.microsoft.com/office/powerpoint/2010/main" val="195265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7" y="1092307"/>
            <a:ext cx="2930818" cy="45643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45557" y="2095807"/>
            <a:ext cx="19030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设置关联值班组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设置标签</a:t>
            </a:r>
            <a:endParaRPr kumimoji="1" lang="en-US" altLang="zh-CN" sz="1400" dirty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设置期望完成时间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0499" y="177800"/>
            <a:ext cx="53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dirty="0">
                <a:latin typeface="宋体"/>
                <a:ea typeface="宋体"/>
                <a:cs typeface="宋体"/>
              </a:rPr>
              <a:t>准点率监控-</a:t>
            </a:r>
            <a:r>
              <a:rPr kumimoji="1" lang="zh-CN" altLang="en-US" dirty="0" smtClean="0">
                <a:latin typeface="宋体"/>
                <a:ea typeface="宋体"/>
                <a:cs typeface="宋体"/>
              </a:rPr>
              <a:t>监控线上任务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61720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0500" y="330200"/>
            <a:ext cx="463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err="1" smtClean="0">
                <a:latin typeface="宋体"/>
                <a:ea typeface="宋体"/>
                <a:cs typeface="宋体"/>
              </a:rPr>
              <a:t>规范-需求分析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7500" y="1371600"/>
            <a:ext cx="716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>
                <a:solidFill>
                  <a:srgbClr val="FF0000"/>
                </a:solidFill>
              </a:rPr>
              <a:t>需求评审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[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应石磊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]</a:t>
            </a:r>
            <a:r>
              <a:rPr kumimoji="1" lang="zh-CN" altLang="en-US" sz="1600" dirty="0" smtClean="0"/>
              <a:t>、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技术评审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[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马强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]</a:t>
            </a:r>
            <a:endParaRPr kumimoji="1" lang="en-US" altLang="zh-CN" sz="16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/>
              <a:t>整理数据内容</a:t>
            </a:r>
            <a:endParaRPr kumimoji="1" lang="en-US" altLang="zh-CN" sz="16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/>
              <a:t>有服务端打点</a:t>
            </a:r>
            <a:r>
              <a:rPr kumimoji="1" lang="en-US" altLang="zh-CN" sz="1600" dirty="0" smtClean="0"/>
              <a:t>[</a:t>
            </a:r>
            <a:r>
              <a:rPr kumimoji="1" lang="en-US" altLang="zh-CN" sz="1600" dirty="0" err="1" smtClean="0">
                <a:solidFill>
                  <a:srgbClr val="FF0000"/>
                </a:solidFill>
              </a:rPr>
              <a:t>json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化</a:t>
            </a:r>
            <a:r>
              <a:rPr kumimoji="1" lang="en-US" altLang="zh-CN" sz="1600" dirty="0" smtClean="0"/>
              <a:t>]</a:t>
            </a:r>
            <a:r>
              <a:rPr kumimoji="1" lang="zh-CN" altLang="en-US" sz="1600" dirty="0" smtClean="0"/>
              <a:t>需求要体现在</a:t>
            </a:r>
            <a:r>
              <a:rPr kumimoji="1" lang="en-US" altLang="zh-CN" sz="1600" dirty="0" smtClean="0"/>
              <a:t>PRD</a:t>
            </a:r>
            <a:r>
              <a:rPr kumimoji="1" lang="zh-CN" altLang="en-US" sz="1600" dirty="0" smtClean="0"/>
              <a:t>里，评审通过后方可实施</a:t>
            </a:r>
            <a:endParaRPr kumimoji="1" lang="en-US" altLang="zh-CN" sz="16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/>
              <a:t>公共层数仓开发</a:t>
            </a:r>
            <a:endParaRPr kumimoji="1" lang="en-US" altLang="zh-CN" sz="16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600" dirty="0" smtClean="0"/>
              <a:t>应用层业务同学开发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505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7546" y="861414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查看大盘数据、延迟任务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40" y="1572034"/>
            <a:ext cx="7125240" cy="32234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0499" y="177800"/>
            <a:ext cx="53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dirty="0">
                <a:latin typeface="宋体"/>
                <a:ea typeface="宋体"/>
                <a:cs typeface="宋体"/>
              </a:rPr>
              <a:t>准点率监控-</a:t>
            </a:r>
            <a:r>
              <a:rPr kumimoji="1" lang="zh-CN" altLang="en-US" dirty="0" smtClean="0">
                <a:latin typeface="宋体"/>
                <a:ea typeface="宋体"/>
                <a:cs typeface="宋体"/>
              </a:rPr>
              <a:t>监控线上任务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92993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19" y="2690320"/>
            <a:ext cx="7835900" cy="21082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554" y="1491916"/>
            <a:ext cx="5748152" cy="474222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8191" y="80813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分析延迟原因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8119" y="1314320"/>
            <a:ext cx="1800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上游某个任务延迟？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计算资源不足？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数据倾斜？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内存溢出？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499" y="177800"/>
            <a:ext cx="53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dirty="0">
                <a:latin typeface="宋体"/>
                <a:ea typeface="宋体"/>
                <a:cs typeface="宋体"/>
              </a:rPr>
              <a:t>准点率监控-</a:t>
            </a:r>
            <a:r>
              <a:rPr kumimoji="1" lang="zh-CN" altLang="en-US" dirty="0" smtClean="0">
                <a:latin typeface="宋体"/>
                <a:ea typeface="宋体"/>
                <a:cs typeface="宋体"/>
              </a:rPr>
              <a:t>监控线上任务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23315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27658"/>
              </p:ext>
            </p:extLst>
          </p:nvPr>
        </p:nvGraphicFramePr>
        <p:xfrm>
          <a:off x="269732" y="1394570"/>
          <a:ext cx="8175767" cy="32054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20142"/>
                <a:gridCol w="1720142"/>
                <a:gridCol w="1720142"/>
                <a:gridCol w="3015341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场景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表象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原因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解决方法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j</a:t>
                      </a: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oin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Job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进度长时间停留在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99%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Key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过于集中或者字段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0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值空值过多，导致分发到单一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reduce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的数据量过大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空值、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key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值过于集中产生的倾斜：</a:t>
                      </a:r>
                      <a:endParaRPr lang="en-US" altLang="zh-CN" sz="12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、为空或者过于集中的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key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值不参与关联。</a:t>
                      </a:r>
                      <a:endParaRPr lang="en-US" altLang="zh-CN" sz="12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zh-CN" altLang="zh-CN" sz="1200" dirty="0" smtClean="0">
                          <a:latin typeface="+mn-ea"/>
                          <a:ea typeface="+mn-ea"/>
                        </a:rPr>
                        <a:t>2、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空字段赋随机值。例如：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case when </a:t>
                      </a: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a.user_id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 is null then </a:t>
                      </a: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concat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(‘</a:t>
                      </a: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hive’,rand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() ) else </a:t>
                      </a: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a.user_id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 end = </a:t>
                      </a:r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b.user_id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Group by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Job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进度长时间停留在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99%</a:t>
                      </a:r>
                      <a:endParaRPr lang="zh-CN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hive.groupby.skewindata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=true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Count distinct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Job</a:t>
                      </a: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进度长时间停留在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99%</a:t>
                      </a:r>
                      <a:endParaRPr lang="zh-CN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latin typeface="+mn-ea"/>
                          <a:ea typeface="+mn-ea"/>
                        </a:rPr>
                        <a:t>hive.groupby.skewindata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=true</a:t>
                      </a:r>
                    </a:p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注意：只能对单个字段操作</a:t>
                      </a:r>
                      <a:endParaRPr lang="en-US" altLang="zh-CN" sz="1200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2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select count(distinct id),count(distinct x) from test;</a:t>
                      </a:r>
                    </a:p>
                    <a:p>
                      <a:r>
                        <a:rPr lang="en-US" altLang="zh-CN" sz="12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select count(distinct id, x) from test;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0499" y="177800"/>
            <a:ext cx="53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dirty="0">
                <a:latin typeface="宋体"/>
                <a:ea typeface="宋体"/>
                <a:cs typeface="宋体"/>
              </a:rPr>
              <a:t>准点率监控</a:t>
            </a:r>
            <a:r>
              <a:rPr kumimoji="1" lang="en-US" altLang="en-US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dirty="0" smtClean="0">
                <a:latin typeface="宋体"/>
                <a:ea typeface="宋体"/>
                <a:cs typeface="宋体"/>
              </a:rPr>
              <a:t>常见延迟问题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9732" y="787773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数据倾斜</a:t>
            </a:r>
          </a:p>
        </p:txBody>
      </p:sp>
    </p:spTree>
    <p:extLst>
      <p:ext uri="{BB962C8B-B14F-4D97-AF65-F5344CB8AC3E}">
        <p14:creationId xmlns:p14="http://schemas.microsoft.com/office/powerpoint/2010/main" val="46907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6693" y="4209377"/>
            <a:ext cx="3222312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/>
              <a:t>解决思路：</a:t>
            </a:r>
            <a:endParaRPr kumimoji="1" lang="en-US" altLang="zh-CN" sz="1100" dirty="0" smtClean="0"/>
          </a:p>
          <a:p>
            <a:endParaRPr kumimoji="1" lang="en-US" altLang="zh-CN" sz="1100" dirty="0" smtClean="0"/>
          </a:p>
          <a:p>
            <a:pPr marL="228600" indent="-228600">
              <a:buFont typeface="+mj-ea"/>
              <a:buAutoNum type="circleNumDbPlain"/>
            </a:pPr>
            <a:r>
              <a:rPr kumimoji="1" lang="zh-CN" altLang="en-US" sz="1100" dirty="0" smtClean="0">
                <a:solidFill>
                  <a:srgbClr val="FF0000"/>
                </a:solidFill>
              </a:rPr>
              <a:t>看表象：</a:t>
            </a:r>
            <a:r>
              <a:rPr kumimoji="1" lang="zh-CN" altLang="en-US" sz="1100" dirty="0" smtClean="0"/>
              <a:t>运行中发现某个</a:t>
            </a:r>
            <a:r>
              <a:rPr kumimoji="1" lang="en-US" altLang="zh-CN" sz="1100" dirty="0" smtClean="0"/>
              <a:t>job</a:t>
            </a:r>
            <a:r>
              <a:rPr kumimoji="1" lang="zh-CN" altLang="en-US" sz="1100" dirty="0" smtClean="0"/>
              <a:t>一直卡在9</a:t>
            </a:r>
            <a:r>
              <a:rPr kumimoji="1" lang="zh-CN" altLang="zh-CN" sz="1100" dirty="0" smtClean="0"/>
              <a:t>9</a:t>
            </a:r>
            <a:r>
              <a:rPr kumimoji="1" lang="en-US" altLang="zh-CN" sz="1100" dirty="0" smtClean="0"/>
              <a:t>%</a:t>
            </a:r>
            <a:r>
              <a:rPr kumimoji="1" lang="zh-CN" altLang="en-US" sz="1100" dirty="0" smtClean="0"/>
              <a:t>很久，初步判断数据倾斜。</a:t>
            </a:r>
            <a:endParaRPr kumimoji="1" lang="en-US" altLang="zh-CN" sz="1100" dirty="0" smtClean="0"/>
          </a:p>
          <a:p>
            <a:endParaRPr kumimoji="1" lang="en-US" altLang="zh-CN" sz="1100" dirty="0" smtClean="0"/>
          </a:p>
          <a:p>
            <a:pPr marL="228600" indent="-228600">
              <a:buFont typeface="+mj-ea"/>
              <a:buAutoNum type="circleNumDbPlain"/>
            </a:pPr>
            <a:r>
              <a:rPr kumimoji="1" lang="zh-CN" altLang="en-US" sz="1100" dirty="0" smtClean="0">
                <a:solidFill>
                  <a:srgbClr val="FF0000"/>
                </a:solidFill>
              </a:rPr>
              <a:t>分析原因：</a:t>
            </a:r>
            <a:r>
              <a:rPr kumimoji="1" lang="zh-CN" altLang="en-US" sz="1100" dirty="0" smtClean="0"/>
              <a:t>微店的用户绝大部分都是国内用户，</a:t>
            </a:r>
            <a:r>
              <a:rPr kumimoji="1" lang="en-US" altLang="zh-CN" sz="1100" dirty="0" err="1" smtClean="0"/>
              <a:t>country_code</a:t>
            </a:r>
            <a:r>
              <a:rPr kumimoji="1" lang="zh-CN" altLang="en-US" sz="1100" dirty="0" smtClean="0"/>
              <a:t>很多都是</a:t>
            </a:r>
            <a:r>
              <a:rPr kumimoji="1" lang="en-US" altLang="zh-CN" sz="1100" dirty="0" smtClean="0"/>
              <a:t>86</a:t>
            </a:r>
            <a:r>
              <a:rPr kumimoji="1" lang="zh-CN" altLang="en-US" sz="1100" dirty="0" smtClean="0"/>
              <a:t>，在用</a:t>
            </a:r>
            <a:r>
              <a:rPr kumimoji="1" lang="en-US" altLang="zh-CN" sz="1100" dirty="0" err="1" smtClean="0"/>
              <a:t>country_code</a:t>
            </a:r>
            <a:r>
              <a:rPr kumimoji="1" lang="zh-CN" altLang="en-US" sz="1100" dirty="0" smtClean="0"/>
              <a:t>关联</a:t>
            </a:r>
            <a:r>
              <a:rPr kumimoji="1" lang="en-US" altLang="zh-CN" sz="1100" dirty="0" err="1" smtClean="0"/>
              <a:t>di.stg_dim_tel_area</a:t>
            </a:r>
            <a:r>
              <a:rPr kumimoji="1" lang="zh-CN" altLang="en-US" sz="1100" dirty="0" smtClean="0"/>
              <a:t>取</a:t>
            </a:r>
            <a:r>
              <a:rPr kumimoji="1" lang="en-US" altLang="zh-CN" sz="1100" dirty="0" err="1" smtClean="0"/>
              <a:t>country_name</a:t>
            </a:r>
            <a:r>
              <a:rPr kumimoji="1" lang="zh-CN" altLang="en-US" sz="1100" dirty="0" smtClean="0"/>
              <a:t>时会造成数据分布不均匀，出现数据倾斜。</a:t>
            </a:r>
            <a:endParaRPr kumimoji="1" lang="en-US" altLang="zh-CN" sz="1100" dirty="0" smtClean="0"/>
          </a:p>
          <a:p>
            <a:endParaRPr kumimoji="1" lang="en-US" altLang="zh-CN" sz="1100" dirty="0"/>
          </a:p>
          <a:p>
            <a:pPr marL="228600" indent="-228600">
              <a:buFont typeface="+mj-ea"/>
              <a:buAutoNum type="circleNumDbPlain"/>
            </a:pPr>
            <a:r>
              <a:rPr kumimoji="1" lang="zh-CN" altLang="en-US" sz="1100" dirty="0" smtClean="0">
                <a:solidFill>
                  <a:srgbClr val="FF0000"/>
                </a:solidFill>
              </a:rPr>
              <a:t>解决办法：</a:t>
            </a:r>
            <a:r>
              <a:rPr kumimoji="1" lang="zh-CN" altLang="en-US" sz="1100" dirty="0" smtClean="0"/>
              <a:t>把主表</a:t>
            </a:r>
            <a:r>
              <a:rPr kumimoji="1" lang="en-US" altLang="zh-CN" sz="1100" dirty="0" err="1" smtClean="0"/>
              <a:t>country_code</a:t>
            </a:r>
            <a:r>
              <a:rPr kumimoji="1" lang="en-US" altLang="zh-CN" sz="1100" dirty="0" smtClean="0"/>
              <a:t>  =  ‘86’</a:t>
            </a:r>
            <a:r>
              <a:rPr kumimoji="1" lang="zh-CN" altLang="en-US" sz="1100" dirty="0" smtClean="0"/>
              <a:t>的绝大部分中国用户数据单独处理，然后再和</a:t>
            </a:r>
            <a:r>
              <a:rPr kumimoji="1" lang="en-US" altLang="zh-CN" sz="1100" dirty="0" smtClean="0"/>
              <a:t>&lt;&gt;’86’</a:t>
            </a:r>
            <a:r>
              <a:rPr kumimoji="1" lang="zh-CN" altLang="en-US" sz="1100" dirty="0" smtClean="0"/>
              <a:t>的用户数据处理后</a:t>
            </a:r>
            <a:r>
              <a:rPr kumimoji="1" lang="en-US" altLang="zh-CN" sz="1100" dirty="0" smtClean="0"/>
              <a:t>union all</a:t>
            </a:r>
            <a:r>
              <a:rPr kumimoji="1" lang="zh-CN" altLang="en-US" sz="1100" dirty="0" smtClean="0"/>
              <a:t>在一起。</a:t>
            </a:r>
            <a:endParaRPr kumimoji="1" lang="en-US" altLang="zh-CN" sz="11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90499" y="177800"/>
            <a:ext cx="53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dirty="0">
                <a:latin typeface="宋体"/>
                <a:ea typeface="宋体"/>
                <a:cs typeface="宋体"/>
              </a:rPr>
              <a:t>准点率监控</a:t>
            </a:r>
            <a:r>
              <a:rPr kumimoji="1" lang="en-US" altLang="en-US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dirty="0" smtClean="0">
                <a:latin typeface="宋体"/>
                <a:ea typeface="宋体"/>
                <a:cs typeface="宋体"/>
              </a:rPr>
              <a:t>常见延迟问题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9732" y="600904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数据倾斜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93" y="1022981"/>
            <a:ext cx="3673979" cy="2785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859" y="997580"/>
            <a:ext cx="3392807" cy="48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5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0500" y="3822700"/>
            <a:ext cx="8394700" cy="203132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/>
              <a:t>解决方法：调大</a:t>
            </a:r>
            <a:r>
              <a:rPr lang="en-US" altLang="zh-TW" sz="1400" dirty="0" err="1"/>
              <a:t>map,reduce</a:t>
            </a:r>
            <a:r>
              <a:rPr lang="zh-TW" altLang="en-US" sz="1400" dirty="0"/>
              <a:t>内存使用大小。脚本中设置如下参数，其中</a:t>
            </a:r>
            <a:r>
              <a:rPr lang="en-US" altLang="zh-TW" sz="1400" dirty="0"/>
              <a:t>XX</a:t>
            </a:r>
            <a:r>
              <a:rPr lang="zh-TW" altLang="en-US" sz="1400" dirty="0"/>
              <a:t>根据上面红框中的实际使用大小来计算。如上图的实际用了</a:t>
            </a:r>
            <a:r>
              <a:rPr lang="en-US" altLang="zh-TW" sz="1400" dirty="0">
                <a:solidFill>
                  <a:srgbClr val="FF0000"/>
                </a:solidFill>
              </a:rPr>
              <a:t>3.2GB</a:t>
            </a:r>
            <a:r>
              <a:rPr lang="en-US" altLang="zh-TW" sz="1400" dirty="0"/>
              <a:t>,</a:t>
            </a:r>
            <a:r>
              <a:rPr lang="en-US" altLang="zh-TW" sz="1400" dirty="0">
                <a:solidFill>
                  <a:srgbClr val="008000"/>
                </a:solidFill>
              </a:rPr>
              <a:t>5.1GB</a:t>
            </a:r>
            <a:r>
              <a:rPr lang="en-US" altLang="zh-TW" sz="1400" dirty="0"/>
              <a:t>, </a:t>
            </a:r>
            <a:r>
              <a:rPr lang="zh-TW" altLang="en-US" sz="1400" dirty="0"/>
              <a:t>那</a:t>
            </a:r>
            <a:r>
              <a:rPr lang="en-US" altLang="zh-TW" sz="1400" dirty="0"/>
              <a:t>XX</a:t>
            </a:r>
            <a:r>
              <a:rPr lang="zh-TW" altLang="en-US" sz="1400" dirty="0"/>
              <a:t>就可以是</a:t>
            </a:r>
            <a:r>
              <a:rPr lang="en-US" altLang="zh-TW" sz="1400" dirty="0">
                <a:solidFill>
                  <a:srgbClr val="FF0000"/>
                </a:solidFill>
              </a:rPr>
              <a:t>4</a:t>
            </a:r>
            <a:r>
              <a:rPr lang="en-US" altLang="zh-TW" sz="1400" dirty="0"/>
              <a:t>*1024=4096, </a:t>
            </a:r>
            <a:r>
              <a:rPr lang="en-US" altLang="zh-TW" sz="1400" dirty="0">
                <a:solidFill>
                  <a:srgbClr val="008000"/>
                </a:solidFill>
              </a:rPr>
              <a:t>6</a:t>
            </a:r>
            <a:r>
              <a:rPr lang="en-US" altLang="zh-TW" sz="1400" dirty="0"/>
              <a:t>*1024=6144</a:t>
            </a:r>
            <a:r>
              <a:rPr lang="zh-TW" altLang="en-US" sz="1400" dirty="0"/>
              <a:t>，也就是设置的要大于</a:t>
            </a:r>
            <a:r>
              <a:rPr lang="en-US" altLang="zh-TW" sz="1400" dirty="0"/>
              <a:t>3.2GB,5.1GB</a:t>
            </a:r>
          </a:p>
          <a:p>
            <a:endParaRPr lang="en-US" altLang="zh-TW" sz="1400" dirty="0" smtClean="0"/>
          </a:p>
          <a:p>
            <a:r>
              <a:rPr lang="zh-CN" altLang="en-US" sz="1400" dirty="0" smtClean="0"/>
              <a:t>设置参数：</a:t>
            </a:r>
            <a:endParaRPr lang="en-US" altLang="zh-TW" sz="1400" dirty="0"/>
          </a:p>
          <a:p>
            <a:r>
              <a:rPr lang="zh-CN" altLang="zh-TW" sz="1400" dirty="0"/>
              <a:t> 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--</a:t>
            </a:r>
            <a:r>
              <a:rPr lang="en-US" altLang="zh-TW" sz="1400" dirty="0" smtClean="0"/>
              <a:t>map</a:t>
            </a:r>
            <a:r>
              <a:rPr lang="zh-TW" altLang="en-US" sz="1400" dirty="0"/>
              <a:t>内存调大  </a:t>
            </a:r>
          </a:p>
          <a:p>
            <a:r>
              <a:rPr lang="en-US" altLang="zh-TW" sz="1400" dirty="0"/>
              <a:t>set </a:t>
            </a:r>
            <a:r>
              <a:rPr lang="en-US" altLang="zh-TW" sz="1400" dirty="0" err="1"/>
              <a:t>mapreduce.map.memory.mb</a:t>
            </a:r>
            <a:r>
              <a:rPr lang="en-US" altLang="zh-TW" sz="1400" dirty="0"/>
              <a:t>=XX</a:t>
            </a:r>
            <a:r>
              <a:rPr lang="en-US" altLang="zh-TW" sz="1400" dirty="0" smtClean="0"/>
              <a:t>;</a:t>
            </a:r>
          </a:p>
          <a:p>
            <a:r>
              <a:rPr lang="zh-CN" altLang="zh-TW" sz="1400" dirty="0"/>
              <a:t> 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--</a:t>
            </a:r>
            <a:r>
              <a:rPr lang="en-US" altLang="zh-TW" sz="1400" dirty="0" smtClean="0"/>
              <a:t>reducer</a:t>
            </a:r>
            <a:r>
              <a:rPr lang="zh-TW" altLang="en-US" sz="1400" dirty="0"/>
              <a:t>内存调大</a:t>
            </a:r>
          </a:p>
          <a:p>
            <a:r>
              <a:rPr lang="en-US" altLang="zh-TW" sz="1400" dirty="0"/>
              <a:t>set </a:t>
            </a:r>
            <a:r>
              <a:rPr lang="en-US" altLang="zh-TW" sz="1400" dirty="0" err="1"/>
              <a:t>mapreduce.reduce.memory.mb</a:t>
            </a:r>
            <a:r>
              <a:rPr lang="en-US" altLang="zh-TW" sz="1400" dirty="0"/>
              <a:t>=XX;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51701"/>
            <a:ext cx="8509000" cy="22719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0500" y="6211669"/>
            <a:ext cx="8394700" cy="30777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Mars</a:t>
            </a:r>
            <a:r>
              <a:rPr lang="zh-CN" altLang="en-US" sz="1400" dirty="0" smtClean="0"/>
              <a:t>常见问题列表：</a:t>
            </a:r>
            <a:r>
              <a:rPr lang="en-US" altLang="zh-CN" sz="1400" dirty="0" smtClean="0">
                <a:hlinkClick r:id="rId3"/>
              </a:rPr>
              <a:t>http</a:t>
            </a:r>
            <a:r>
              <a:rPr lang="en-US" altLang="zh-CN" sz="1400" dirty="0">
                <a:hlinkClick r:id="rId3"/>
              </a:rPr>
              <a:t>://</a:t>
            </a:r>
            <a:r>
              <a:rPr lang="en-US" altLang="zh-CN" sz="1400" dirty="0" err="1">
                <a:hlinkClick r:id="rId3"/>
              </a:rPr>
              <a:t>docs.vdian.net</a:t>
            </a:r>
            <a:r>
              <a:rPr lang="en-US" altLang="zh-CN" sz="1400" dirty="0">
                <a:hlinkClick r:id="rId3"/>
              </a:rPr>
              <a:t>/pages/</a:t>
            </a:r>
            <a:r>
              <a:rPr lang="en-US" altLang="zh-CN" sz="1400" dirty="0" err="1">
                <a:hlinkClick r:id="rId3"/>
              </a:rPr>
              <a:t>viewpage.action?pageId</a:t>
            </a:r>
            <a:r>
              <a:rPr lang="en-US" altLang="zh-CN" sz="1400" dirty="0">
                <a:hlinkClick r:id="rId3"/>
              </a:rPr>
              <a:t>=7360845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190499" y="177800"/>
            <a:ext cx="53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dirty="0">
                <a:latin typeface="宋体"/>
                <a:ea typeface="宋体"/>
                <a:cs typeface="宋体"/>
              </a:rPr>
              <a:t>准点率监控</a:t>
            </a:r>
            <a:r>
              <a:rPr kumimoji="1" lang="en-US" altLang="en-US" dirty="0" smtClean="0">
                <a:latin typeface="宋体"/>
                <a:ea typeface="宋体"/>
                <a:cs typeface="宋体"/>
              </a:rPr>
              <a:t>-</a:t>
            </a:r>
            <a:r>
              <a:rPr kumimoji="1" lang="zh-CN" altLang="en-US" dirty="0" smtClean="0">
                <a:latin typeface="宋体"/>
                <a:ea typeface="宋体"/>
                <a:cs typeface="宋体"/>
              </a:rPr>
              <a:t>常见延迟问题</a:t>
            </a:r>
            <a:endParaRPr kumimoji="1" lang="zh-CN" alt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427" y="710444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内存溢出</a:t>
            </a:r>
          </a:p>
        </p:txBody>
      </p:sp>
    </p:spTree>
    <p:extLst>
      <p:ext uri="{BB962C8B-B14F-4D97-AF65-F5344CB8AC3E}">
        <p14:creationId xmlns:p14="http://schemas.microsoft.com/office/powerpoint/2010/main" val="8607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3100" y="2545259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4400" dirty="0" smtClean="0">
                <a:latin typeface="宋体"/>
                <a:ea typeface="宋体"/>
                <a:cs typeface="宋体"/>
              </a:rPr>
              <a:t>常</a:t>
            </a:r>
            <a:r>
              <a:rPr kumimoji="1" lang="zh-CN" altLang="en-US" sz="4400" dirty="0" smtClean="0">
                <a:latin typeface="宋体"/>
                <a:ea typeface="宋体"/>
                <a:cs typeface="宋体"/>
              </a:rPr>
              <a:t>用</a:t>
            </a:r>
            <a:r>
              <a:rPr kumimoji="1" lang="en-US" altLang="en-US" sz="4400" dirty="0" smtClean="0">
                <a:latin typeface="宋体"/>
                <a:ea typeface="宋体"/>
                <a:cs typeface="宋体"/>
              </a:rPr>
              <a:t>工具</a:t>
            </a:r>
            <a:r>
              <a:rPr kumimoji="1" lang="zh-CN" altLang="en-US" sz="4400" dirty="0" smtClean="0">
                <a:latin typeface="宋体"/>
                <a:ea typeface="宋体"/>
                <a:cs typeface="宋体"/>
              </a:rPr>
              <a:t>介绍</a:t>
            </a:r>
            <a:endParaRPr kumimoji="1" lang="zh-CN" altLang="en-US" sz="4400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11290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1651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smtClean="0">
                <a:latin typeface="宋体"/>
                <a:ea typeface="宋体"/>
                <a:cs typeface="宋体"/>
              </a:rPr>
              <a:t>数据开发常用工具列表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0500" y="5854462"/>
            <a:ext cx="7467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工具使用手册：</a:t>
            </a:r>
            <a:r>
              <a:rPr lang="en-US" altLang="zh-CN" sz="1600" dirty="0">
                <a:hlinkClick r:id="rId2"/>
              </a:rPr>
              <a:t>http://</a:t>
            </a:r>
            <a:r>
              <a:rPr lang="en-US" altLang="zh-CN" sz="1600" dirty="0" err="1">
                <a:hlinkClick r:id="rId2"/>
              </a:rPr>
              <a:t>docs.vdian.net</a:t>
            </a:r>
            <a:r>
              <a:rPr lang="en-US" altLang="zh-CN" sz="1600" dirty="0">
                <a:hlinkClick r:id="rId2"/>
              </a:rPr>
              <a:t>/pages/</a:t>
            </a:r>
            <a:r>
              <a:rPr lang="en-US" altLang="zh-CN" sz="1600" dirty="0" err="1">
                <a:hlinkClick r:id="rId2"/>
              </a:rPr>
              <a:t>viewpage.action?pageId</a:t>
            </a:r>
            <a:r>
              <a:rPr lang="en-US" altLang="zh-CN" sz="1600" dirty="0">
                <a:hlinkClick r:id="rId2"/>
              </a:rPr>
              <a:t>=</a:t>
            </a:r>
            <a:r>
              <a:rPr lang="en-US" altLang="zh-CN" sz="1600" dirty="0" smtClean="0">
                <a:hlinkClick r:id="rId2"/>
              </a:rPr>
              <a:t>76032055</a:t>
            </a:r>
            <a:endParaRPr lang="zh-CN" altLang="en-US" sz="16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619691"/>
              </p:ext>
            </p:extLst>
          </p:nvPr>
        </p:nvGraphicFramePr>
        <p:xfrm>
          <a:off x="280298" y="952064"/>
          <a:ext cx="8292201" cy="4536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199502"/>
                <a:gridCol w="1358900"/>
                <a:gridCol w="373379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需求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适用工具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工具地址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离线调度任务调试</a:t>
                      </a:r>
                      <a:r>
                        <a:rPr lang="en-US" altLang="zh-CN" sz="1200" dirty="0" smtClean="0"/>
                        <a:t>&amp;</a:t>
                      </a:r>
                      <a:r>
                        <a:rPr lang="zh-CN" altLang="en-US" sz="1200" dirty="0" smtClean="0"/>
                        <a:t>开发</a:t>
                      </a:r>
                      <a:r>
                        <a:rPr lang="en-US" altLang="zh-CN" sz="1200" dirty="0" smtClean="0"/>
                        <a:t>&amp;</a:t>
                      </a:r>
                      <a:r>
                        <a:rPr lang="zh-CN" altLang="en-US" sz="1200" dirty="0" smtClean="0"/>
                        <a:t>发布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mars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http://mars3.vdian.net</a:t>
                      </a:r>
                      <a:endParaRPr lang="zh-CN" altLang="en-US" sz="1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实时调度任务调试</a:t>
                      </a:r>
                      <a:r>
                        <a:rPr lang="en-US" altLang="zh-CN" sz="1200" dirty="0" smtClean="0"/>
                        <a:t>&amp;</a:t>
                      </a:r>
                      <a:r>
                        <a:rPr lang="zh-CN" altLang="en-US" sz="1200" dirty="0" smtClean="0"/>
                        <a:t>开发</a:t>
                      </a:r>
                      <a:r>
                        <a:rPr lang="en-US" altLang="zh-CN" sz="1200" dirty="0" smtClean="0"/>
                        <a:t>&amp;</a:t>
                      </a:r>
                      <a:r>
                        <a:rPr lang="zh-CN" altLang="en-US" sz="1200" dirty="0" smtClean="0"/>
                        <a:t>发布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metis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http://d.vdian.net/</a:t>
                      </a:r>
                      <a:r>
                        <a:rPr lang="en-US" altLang="zh-CN" sz="1200" dirty="0" err="1" smtClean="0"/>
                        <a:t>metis.html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离线数据同步</a:t>
                      </a:r>
                      <a:r>
                        <a:rPr lang="zh-CN" altLang="zh-CN" sz="1200" dirty="0" smtClean="0"/>
                        <a:t>（</a:t>
                      </a:r>
                      <a:r>
                        <a:rPr lang="zh-CN" altLang="en-US" sz="1200" dirty="0" smtClean="0"/>
                        <a:t>导出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导入）</a:t>
                      </a:r>
                      <a:endParaRPr lang="en-US" altLang="zh-CN" sz="1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http://d.vdian.net</a:t>
                      </a:r>
                      <a:r>
                        <a:rPr lang="en-US" altLang="zh-CN" sz="1200" smtClean="0"/>
                        <a:t>/dataSync.html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数据质量监控，数据量波动、字段空值等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DQC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http://d.vdian.net/</a:t>
                      </a:r>
                      <a:r>
                        <a:rPr lang="en-US" altLang="zh-CN" sz="1200" dirty="0" err="1" smtClean="0"/>
                        <a:t>dqc.html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数据资产监控，个人、团队存储、数据量增长趋势、</a:t>
                      </a:r>
                      <a:r>
                        <a:rPr lang="en-US" altLang="zh-CN" sz="1200" dirty="0" smtClean="0"/>
                        <a:t>TOP</a:t>
                      </a:r>
                      <a:r>
                        <a:rPr lang="zh-CN" altLang="en-US" sz="1200" dirty="0" smtClean="0"/>
                        <a:t>排名等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http://d.vdian.net/</a:t>
                      </a:r>
                      <a:r>
                        <a:rPr lang="en-US" altLang="zh-CN" sz="1200" dirty="0" err="1" smtClean="0"/>
                        <a:t>assets.html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表权限申请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http://d.vdian.net/</a:t>
                      </a:r>
                      <a:r>
                        <a:rPr lang="en-US" altLang="zh-CN" sz="1200" dirty="0" err="1" smtClean="0"/>
                        <a:t>auth.html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计算任务告警、延迟情况查看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</a:t>
                      </a:r>
                      <a:r>
                        <a:rPr lang="en-US" altLang="zh-CN" sz="1200" dirty="0" err="1" smtClean="0"/>
                        <a:t>dw-meta.vdian.net</a:t>
                      </a:r>
                      <a:r>
                        <a:rPr lang="en-US" altLang="zh-CN" sz="1200" dirty="0" smtClean="0"/>
                        <a:t>/#/result-table-output-info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表</a:t>
                      </a:r>
                      <a:r>
                        <a:rPr lang="en-US" altLang="zh-CN" sz="1200" dirty="0" smtClean="0"/>
                        <a:t>owner</a:t>
                      </a:r>
                      <a:r>
                        <a:rPr lang="zh-CN" altLang="en-US" sz="1200" dirty="0" smtClean="0"/>
                        <a:t>转让、添加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</a:t>
                      </a:r>
                      <a:r>
                        <a:rPr lang="en-US" altLang="zh-CN" sz="1200" dirty="0" err="1" smtClean="0"/>
                        <a:t>dw-meta.vdian.net</a:t>
                      </a:r>
                      <a:r>
                        <a:rPr lang="en-US" altLang="zh-CN" sz="1200" dirty="0" smtClean="0"/>
                        <a:t>/#/table-home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表生命周期设置、修改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http://d.vdian.net/</a:t>
                      </a:r>
                      <a:r>
                        <a:rPr lang="en-US" altLang="zh-CN" sz="1200" dirty="0" err="1" smtClean="0"/>
                        <a:t>index.html</a:t>
                      </a:r>
                      <a:r>
                        <a:rPr lang="en-US" altLang="zh-CN" sz="1200" dirty="0" smtClean="0"/>
                        <a:t>#/</a:t>
                      </a:r>
                      <a:r>
                        <a:rPr lang="en-US" altLang="zh-CN" sz="1200" dirty="0" err="1" smtClean="0"/>
                        <a:t>tbl</a:t>
                      </a:r>
                      <a:r>
                        <a:rPr lang="en-US" altLang="zh-CN" sz="1200" dirty="0" smtClean="0"/>
                        <a:t>-manager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日志采集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</a:t>
                      </a:r>
                      <a:r>
                        <a:rPr lang="en-US" altLang="zh-CN" sz="1200" dirty="0" err="1" smtClean="0"/>
                        <a:t>d.vdian.net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en-US" altLang="zh-CN" sz="1200" dirty="0" err="1" smtClean="0"/>
                        <a:t>dataSync.html</a:t>
                      </a:r>
                      <a:r>
                        <a:rPr lang="en-US" altLang="zh-CN" sz="1200" dirty="0" smtClean="0"/>
                        <a:t>#/log-2-hdfs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配置数据服务接口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http://</a:t>
                      </a:r>
                      <a:r>
                        <a:rPr lang="en-US" altLang="zh-CN" sz="1200" dirty="0" err="1" smtClean="0"/>
                        <a:t>d.vdian.net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en-US" altLang="zh-CN" sz="1200" dirty="0" err="1" smtClean="0"/>
                        <a:t>dsManager.html</a:t>
                      </a:r>
                      <a:r>
                        <a:rPr lang="en-US" altLang="zh-CN" sz="1200" dirty="0" smtClean="0"/>
                        <a:t>#/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6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3100" y="2545259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 smtClean="0">
                <a:latin typeface="宋体"/>
                <a:ea typeface="宋体"/>
                <a:cs typeface="宋体"/>
              </a:rPr>
              <a:t>数据仓库介绍</a:t>
            </a:r>
            <a:endParaRPr kumimoji="1" lang="zh-CN" altLang="en-US" sz="4400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66484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8800" y="850900"/>
            <a:ext cx="7569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数据仓库：为企业提供所有数据类型的集合，用于分析和决策，指导业务流程改进、成本、质量、控制等。</a:t>
            </a:r>
            <a:endParaRPr kumimoji="1" lang="en-US" altLang="zh-CN" sz="1400" dirty="0" smtClean="0"/>
          </a:p>
          <a:p>
            <a:endParaRPr kumimoji="1" lang="en-US" altLang="zh-CN" sz="1400" dirty="0" smtClean="0"/>
          </a:p>
          <a:p>
            <a:r>
              <a:rPr kumimoji="1" lang="zh-CN" altLang="en-US" sz="1400" dirty="0" smtClean="0"/>
              <a:t>特点：面向主题的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   集成的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   与时间相关的</a:t>
            </a:r>
            <a:endParaRPr kumimoji="1" lang="en-US" altLang="zh-CN" sz="1400" dirty="0" smtClean="0"/>
          </a:p>
          <a:p>
            <a:r>
              <a:rPr kumimoji="1" lang="zh-CN" altLang="zh-CN" sz="1400" dirty="0" smtClean="0"/>
              <a:t> </a:t>
            </a:r>
            <a:r>
              <a:rPr kumimoji="1" lang="zh-CN" altLang="en-US" sz="1400" dirty="0" smtClean="0"/>
              <a:t>      不可修改的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数据库：关系型数据库，存储结构化数据，例如，</a:t>
            </a:r>
            <a:r>
              <a:rPr kumimoji="1" lang="en-US" altLang="zh-CN" sz="1400" dirty="0" err="1" smtClean="0"/>
              <a:t>mysql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smtClean="0"/>
              <a:t>oracle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smtClean="0"/>
              <a:t>DB2</a:t>
            </a:r>
          </a:p>
          <a:p>
            <a:endParaRPr kumimoji="1" lang="en-US" altLang="zh-CN" sz="1400" dirty="0" smtClean="0"/>
          </a:p>
          <a:p>
            <a:r>
              <a:rPr kumimoji="1" lang="zh-CN" altLang="en-US" sz="1400" dirty="0" smtClean="0"/>
              <a:t>数据仓库：非关系型数据库，存储结构化、非结构化数据，例如，</a:t>
            </a:r>
            <a:r>
              <a:rPr kumimoji="1" lang="en-US" altLang="zh-CN" sz="1400" dirty="0" smtClean="0"/>
              <a:t>HIVE</a:t>
            </a:r>
            <a:r>
              <a:rPr kumimoji="1" lang="zh-CN" altLang="en-US" sz="1400" dirty="0" smtClean="0"/>
              <a:t>、</a:t>
            </a:r>
            <a:r>
              <a:rPr kumimoji="1" lang="zh-CN" altLang="zh-CN" sz="1400" dirty="0" smtClean="0"/>
              <a:t>G</a:t>
            </a:r>
            <a:r>
              <a:rPr kumimoji="1" lang="en-US" altLang="zh-CN" sz="1400" dirty="0" smtClean="0"/>
              <a:t>P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8800" y="27940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数据库与数据仓库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445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8800" y="850900"/>
            <a:ext cx="7569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OLTP</a:t>
            </a:r>
            <a:r>
              <a:rPr kumimoji="1" lang="zh-CN" altLang="en-US" sz="1400" dirty="0" smtClean="0"/>
              <a:t>：</a:t>
            </a:r>
            <a:r>
              <a:rPr kumimoji="1" lang="en-US" altLang="zh-CN" sz="1400" dirty="0"/>
              <a:t>On-Line Transaction Processing</a:t>
            </a:r>
            <a:r>
              <a:rPr kumimoji="1" lang="zh-CN" altLang="en-US" sz="1400" dirty="0"/>
              <a:t>，联机事务处理，也可以称面向交易的处理系统，它是针对具体业务在数据库联</a:t>
            </a:r>
            <a:r>
              <a:rPr kumimoji="1" lang="zh-CN" altLang="en-US" sz="1400" dirty="0" smtClean="0"/>
              <a:t>机的事务型操作。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zh-CN" sz="1400" dirty="0" smtClean="0"/>
              <a:t>O</a:t>
            </a:r>
            <a:r>
              <a:rPr kumimoji="1" lang="en-US" altLang="zh-CN" sz="1400" dirty="0" smtClean="0"/>
              <a:t>LAP</a:t>
            </a:r>
            <a:r>
              <a:rPr kumimoji="1" lang="zh-CN" altLang="en-US" sz="1400" dirty="0" smtClean="0"/>
              <a:t>：</a:t>
            </a:r>
            <a:r>
              <a:rPr kumimoji="1" lang="en-US" altLang="zh-CN" sz="1400" dirty="0"/>
              <a:t>On-Line Analytical Processing</a:t>
            </a:r>
            <a:r>
              <a:rPr kumimoji="1" lang="zh-CN" altLang="en-US" sz="1400" dirty="0"/>
              <a:t>，联机分析处理，</a:t>
            </a:r>
            <a:r>
              <a:rPr kumimoji="1" lang="zh-CN" altLang="en-US" sz="1400" dirty="0" smtClean="0"/>
              <a:t>一般针对主题历史数据进</a:t>
            </a:r>
            <a:r>
              <a:rPr kumimoji="1" lang="zh-CN" altLang="en-US" sz="1400" dirty="0"/>
              <a:t>行分析，支持管理决策。</a:t>
            </a:r>
            <a:endParaRPr kumimoji="1" lang="en-US" altLang="zh-CN" sz="1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58800" y="27940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en-US" dirty="0" err="1" smtClean="0">
                <a:latin typeface="宋体"/>
                <a:ea typeface="宋体"/>
                <a:cs typeface="宋体"/>
              </a:rPr>
              <a:t>OLTP与OLAP</a:t>
            </a:r>
            <a:endParaRPr kumimoji="1" lang="en-US" altLang="zh-CN" dirty="0">
              <a:latin typeface="宋体"/>
              <a:ea typeface="宋体"/>
              <a:cs typeface="宋体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46874"/>
              </p:ext>
            </p:extLst>
          </p:nvPr>
        </p:nvGraphicFramePr>
        <p:xfrm>
          <a:off x="749300" y="2771054"/>
          <a:ext cx="6096000" cy="326135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类型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OLTP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400" dirty="0" smtClean="0"/>
                        <a:t>O</a:t>
                      </a:r>
                      <a:r>
                        <a:rPr lang="en-US" altLang="zh-CN" sz="1400" dirty="0" smtClean="0"/>
                        <a:t>LAP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面向对象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业务开发人员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分析决策人员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存储数据类型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400" dirty="0" smtClean="0">
                          <a:latin typeface="+mn-ea"/>
                          <a:ea typeface="+mn-ea"/>
                        </a:rPr>
                        <a:t>存储在线交易数据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存储历史数据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数据模型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实体</a:t>
                      </a: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关系（</a:t>
                      </a: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E-R</a:t>
                      </a: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）模型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星型模型或者雪花模型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操作类型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查询、插入、删除、更新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查询为主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功能实现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面向事务处理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面向分析决策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数据量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数据量小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数据量大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模型范式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符合范式设计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引入冗余，采用反范式设计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9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586167578"/>
              </p:ext>
            </p:extLst>
          </p:nvPr>
        </p:nvGraphicFramePr>
        <p:xfrm>
          <a:off x="381000" y="2311400"/>
          <a:ext cx="8064500" cy="6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直线连接符 9"/>
          <p:cNvCxnSpPr/>
          <p:nvPr/>
        </p:nvCxnSpPr>
        <p:spPr>
          <a:xfrm>
            <a:off x="2035152" y="1713945"/>
            <a:ext cx="8881" cy="1900436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3635138" y="1713945"/>
            <a:ext cx="8881" cy="1900436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5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8800" y="850900"/>
            <a:ext cx="7569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维度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 </a:t>
            </a:r>
            <a:r>
              <a:rPr kumimoji="1" lang="zh-CN" altLang="en-US" sz="1400" dirty="0"/>
              <a:t> </a:t>
            </a:r>
            <a:r>
              <a:rPr kumimoji="1" lang="zh-CN" altLang="en-US" sz="1400" dirty="0" smtClean="0"/>
              <a:t>   就是观察数据</a:t>
            </a:r>
            <a:r>
              <a:rPr kumimoji="1" lang="zh-CN" altLang="en-US" sz="1400" dirty="0"/>
              <a:t>的一种角度</a:t>
            </a:r>
            <a:r>
              <a:rPr kumimoji="1" lang="zh-CN" altLang="en-US" sz="1400" dirty="0" smtClean="0"/>
              <a:t>。</a:t>
            </a:r>
            <a:endParaRPr kumimoji="1" lang="en-US" altLang="zh-CN" sz="1400" dirty="0"/>
          </a:p>
          <a:p>
            <a:r>
              <a:rPr kumimoji="1" lang="zh-CN" altLang="zh-CN" sz="1400" dirty="0" smtClean="0"/>
              <a:t> </a:t>
            </a:r>
            <a:r>
              <a:rPr kumimoji="1" lang="zh-CN" altLang="en-US" sz="1400" dirty="0" smtClean="0"/>
              <a:t>   例如，时间维度，类目维度等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度量值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     要分析</a:t>
            </a:r>
            <a:r>
              <a:rPr kumimoji="1" lang="zh-CN" altLang="en-US" sz="1400" dirty="0"/>
              <a:t>展示的数据，即指标</a:t>
            </a:r>
            <a:r>
              <a:rPr kumimoji="1" lang="zh-CN" altLang="en-US" sz="1400" dirty="0" smtClean="0"/>
              <a:t>。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例如，金额</a:t>
            </a:r>
            <a:endParaRPr kumimoji="1" lang="zh-CN" altLang="en-US" sz="1400" dirty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维度表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   维度表是对维</a:t>
            </a:r>
            <a:r>
              <a:rPr kumimoji="1" lang="zh-CN" altLang="en-US" sz="1400" dirty="0"/>
              <a:t>度的描述</a:t>
            </a:r>
            <a:r>
              <a:rPr kumimoji="1" lang="zh-CN" altLang="en-US" sz="1400" dirty="0" smtClean="0"/>
              <a:t>。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例如，卖家维度表</a:t>
            </a:r>
            <a:r>
              <a:rPr kumimoji="1" lang="en-US" altLang="zh-CN" sz="1400" dirty="0" err="1" smtClean="0"/>
              <a:t>dw.dim_mbr_slr_df</a:t>
            </a:r>
            <a:endParaRPr kumimoji="1" lang="zh-CN" altLang="en-US" sz="1400" dirty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/>
              <a:t>事实表</a:t>
            </a:r>
            <a:endParaRPr kumimoji="1" lang="en-US" altLang="zh-CN" sz="1400" dirty="0"/>
          </a:p>
          <a:p>
            <a:r>
              <a:rPr kumimoji="1" lang="zh-CN" altLang="en-US" sz="1400" dirty="0" smtClean="0"/>
              <a:t>     存放度量值</a:t>
            </a:r>
            <a:r>
              <a:rPr kumimoji="1" lang="zh-CN" altLang="en-US" sz="1400" dirty="0"/>
              <a:t>的表，同时存放了维表的外键</a:t>
            </a:r>
            <a:r>
              <a:rPr kumimoji="1" lang="zh-CN" altLang="en-US" sz="1400" dirty="0" smtClean="0"/>
              <a:t>。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例如，</a:t>
            </a:r>
            <a:r>
              <a:rPr kumimoji="1" lang="en-US" altLang="zh-CN" sz="1400" dirty="0" err="1" smtClean="0"/>
              <a:t>dw.dwd_trd_all_ord_df</a:t>
            </a:r>
            <a:r>
              <a:rPr kumimoji="1" lang="zh-CN" altLang="en-US" sz="1400" dirty="0" smtClean="0"/>
              <a:t>，</a:t>
            </a:r>
            <a:r>
              <a:rPr kumimoji="1" lang="en-US" altLang="zh-CN" sz="1400" dirty="0" err="1" smtClean="0"/>
              <a:t>dw.dws_trd_slr_src_df</a:t>
            </a:r>
            <a:endParaRPr kumimoji="1" lang="en-US" altLang="zh-CN" sz="1400" dirty="0"/>
          </a:p>
          <a:p>
            <a:endParaRPr kumimoji="1" lang="en-US" altLang="zh-CN" sz="1400" dirty="0"/>
          </a:p>
        </p:txBody>
      </p:sp>
      <p:sp>
        <p:nvSpPr>
          <p:cNvPr id="3" name="文本框 2"/>
          <p:cNvSpPr txBox="1"/>
          <p:nvPr/>
        </p:nvSpPr>
        <p:spPr>
          <a:xfrm>
            <a:off x="558800" y="27940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en-US" dirty="0" smtClean="0"/>
              <a:t>维度与度量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8904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8800" y="850900"/>
            <a:ext cx="756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通过维表与事实表的层级关系来区别。</a:t>
            </a:r>
            <a:endParaRPr kumimoji="1" lang="en-US" altLang="zh-CN" sz="1400" dirty="0" smtClean="0"/>
          </a:p>
          <a:p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星型模型</a:t>
            </a:r>
            <a:endParaRPr kumimoji="1" lang="en-US" altLang="zh-CN" sz="1400" dirty="0" smtClean="0"/>
          </a:p>
          <a:p>
            <a:r>
              <a:rPr kumimoji="1" lang="en-US" altLang="zh-CN" sz="1400" dirty="0"/>
              <a:t> </a:t>
            </a:r>
            <a:r>
              <a:rPr kumimoji="1" lang="en-US" altLang="zh-CN" sz="1400" dirty="0" smtClean="0"/>
              <a:t>     </a:t>
            </a:r>
            <a:r>
              <a:rPr kumimoji="1" lang="zh-CN" altLang="en-US" sz="1400" dirty="0" smtClean="0"/>
              <a:t>维表与事实表直接连接，外围都是一级连接关系的维表。</a:t>
            </a:r>
            <a:endParaRPr kumimoji="1" lang="en-US" altLang="zh-CN" sz="1400" dirty="0" smtClean="0"/>
          </a:p>
          <a:p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雪花模型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维表与事实表有直接连接的，也有不是和事实表直接连接的，而是通过其他维表连接到事实表上的。</a:t>
            </a:r>
            <a:endParaRPr kumimoji="1" lang="en-US" altLang="zh-CN" sz="16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58800" y="27940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en-US" dirty="0" smtClean="0">
                <a:latin typeface="宋体"/>
                <a:ea typeface="宋体"/>
                <a:cs typeface="宋体"/>
              </a:rPr>
              <a:t>雪花模型与星型模型</a:t>
            </a:r>
            <a:endParaRPr kumimoji="1" lang="en-US" altLang="zh-CN" dirty="0">
              <a:latin typeface="宋体"/>
              <a:ea typeface="宋体"/>
              <a:cs typeface="宋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1" y="3547700"/>
            <a:ext cx="3986820" cy="288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3547700"/>
            <a:ext cx="4152900" cy="280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8800" y="850900"/>
            <a:ext cx="7569200" cy="381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概念模型</a:t>
            </a:r>
            <a:r>
              <a:rPr kumimoji="1" lang="zh-CN" altLang="en-US" sz="1400" dirty="0">
                <a:sym typeface="Wingdings"/>
              </a:rPr>
              <a:t>逻辑模型物理</a:t>
            </a:r>
            <a:r>
              <a:rPr kumimoji="1" lang="zh-CN" altLang="en-US" sz="1400" dirty="0" smtClean="0">
                <a:sym typeface="Wingdings"/>
              </a:rPr>
              <a:t>模型</a:t>
            </a:r>
            <a:endParaRPr kumimoji="1" lang="en-US" altLang="zh-CN" sz="1400" dirty="0" smtClean="0">
              <a:sym typeface="Wingdings"/>
            </a:endParaRPr>
          </a:p>
          <a:p>
            <a:endParaRPr kumimoji="1" lang="en-US" altLang="zh-CN" sz="1400" dirty="0">
              <a:sym typeface="Wingdings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>
                <a:sym typeface="Wingdings"/>
              </a:rPr>
              <a:t>概念模型</a:t>
            </a:r>
            <a:endParaRPr kumimoji="1" lang="en-US" altLang="zh-CN" sz="1400" dirty="0" smtClean="0">
              <a:sym typeface="Wingdings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>
                <a:sym typeface="Wingdings"/>
              </a:rPr>
              <a:t>现实</a:t>
            </a:r>
            <a:r>
              <a:rPr kumimoji="1" lang="zh-CN" altLang="en-US" sz="1400" dirty="0">
                <a:sym typeface="Wingdings"/>
              </a:rPr>
              <a:t>世界到信息</a:t>
            </a:r>
            <a:r>
              <a:rPr kumimoji="1" lang="zh-CN" altLang="en-US" sz="1400" dirty="0" smtClean="0">
                <a:sym typeface="Wingdings"/>
              </a:rPr>
              <a:t>世界的抽象</a:t>
            </a:r>
            <a:endParaRPr kumimoji="1" lang="en-US" altLang="zh-CN" sz="1400" dirty="0" smtClean="0">
              <a:sym typeface="Wingdings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>
                <a:sym typeface="Wingdings"/>
              </a:rPr>
              <a:t>确定领域、主题</a:t>
            </a:r>
            <a:endParaRPr kumimoji="1" lang="en-US" altLang="zh-CN" sz="1400" dirty="0">
              <a:sym typeface="Wingdings"/>
            </a:endParaRPr>
          </a:p>
          <a:p>
            <a:endParaRPr kumimoji="1" lang="en-US" altLang="zh-CN" sz="1400" dirty="0">
              <a:sym typeface="Wingdings"/>
            </a:endParaRPr>
          </a:p>
          <a:p>
            <a:endParaRPr kumimoji="1" lang="en-US" altLang="zh-CN" sz="1400" dirty="0" smtClean="0">
              <a:sym typeface="Wingdings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>
                <a:sym typeface="Wingdings"/>
              </a:rPr>
              <a:t>逻辑模型</a:t>
            </a:r>
            <a:endParaRPr kumimoji="1" lang="en-US" altLang="zh-CN" sz="1400" dirty="0" smtClean="0">
              <a:sym typeface="Wingdings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>
                <a:sym typeface="Wingdings"/>
              </a:rPr>
              <a:t>主题细化</a:t>
            </a:r>
            <a:endParaRPr kumimoji="1" lang="en-US" altLang="zh-CN" sz="1400" dirty="0" smtClean="0">
              <a:sym typeface="Wingdings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en-US" altLang="zh-CN" sz="1400" dirty="0" smtClean="0">
                <a:sym typeface="Wingdings"/>
              </a:rPr>
              <a:t>E</a:t>
            </a:r>
            <a:r>
              <a:rPr kumimoji="1" lang="en-US" altLang="zh-CN" sz="1400" dirty="0">
                <a:sym typeface="Wingdings"/>
              </a:rPr>
              <a:t>-R</a:t>
            </a:r>
            <a:r>
              <a:rPr kumimoji="1" lang="zh-CN" altLang="en-US" sz="1400" dirty="0">
                <a:sym typeface="Wingdings"/>
              </a:rPr>
              <a:t>图（实体、属性和联系三个要素</a:t>
            </a:r>
            <a:r>
              <a:rPr kumimoji="1" lang="zh-CN" altLang="en-US" sz="1400" dirty="0" smtClean="0">
                <a:sym typeface="Wingdings"/>
              </a:rPr>
              <a:t>）</a:t>
            </a:r>
            <a:endParaRPr kumimoji="1" lang="en-US" altLang="zh-CN" sz="1400" dirty="0" smtClean="0">
              <a:sym typeface="Wingdings"/>
            </a:endParaRPr>
          </a:p>
          <a:p>
            <a:pPr marL="285750" indent="-285750">
              <a:buFont typeface="Wingdings" charset="2"/>
              <a:buChar char="ü"/>
            </a:pPr>
            <a:endParaRPr kumimoji="1" lang="en-US" altLang="zh-CN" sz="1400" dirty="0">
              <a:sym typeface="Wingdings"/>
            </a:endParaRPr>
          </a:p>
          <a:p>
            <a:endParaRPr kumimoji="1" lang="en-US" altLang="zh-CN" sz="1400" dirty="0" smtClean="0">
              <a:sym typeface="Wingdings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>
                <a:sym typeface="Wingdings"/>
              </a:rPr>
              <a:t>物理模型</a:t>
            </a:r>
            <a:endParaRPr kumimoji="1" lang="en-US" altLang="zh-CN" sz="1400" dirty="0" smtClean="0">
              <a:sym typeface="Wingdings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>
                <a:sym typeface="Wingdings"/>
              </a:rPr>
              <a:t>根据所选的数据仓库技术特点，对逻辑模型物理化</a:t>
            </a:r>
            <a:endParaRPr kumimoji="1" lang="en-US" altLang="zh-CN" sz="1400" dirty="0" smtClean="0">
              <a:sym typeface="Wingdings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>
                <a:sym typeface="Wingdings"/>
              </a:rPr>
              <a:t>表、</a:t>
            </a:r>
            <a:r>
              <a:rPr kumimoji="1" lang="zh-CN" altLang="en-US" sz="1400" dirty="0">
                <a:sym typeface="Wingdings"/>
              </a:rPr>
              <a:t>视图、字段、</a:t>
            </a:r>
            <a:r>
              <a:rPr kumimoji="1" lang="zh-CN" altLang="en-US" sz="1400" dirty="0" smtClean="0">
                <a:sym typeface="Wingdings"/>
              </a:rPr>
              <a:t>数据类型、是否冗余数据。</a:t>
            </a:r>
            <a:endParaRPr kumimoji="1" lang="en-US" altLang="zh-CN" sz="1400" dirty="0" smtClean="0">
              <a:sym typeface="Wingdings"/>
            </a:endParaRPr>
          </a:p>
          <a:p>
            <a:endParaRPr kumimoji="1" lang="en-US" altLang="zh-CN" sz="1600" dirty="0">
              <a:sym typeface="Wingdings"/>
            </a:endParaRPr>
          </a:p>
          <a:p>
            <a:endParaRPr kumimoji="1" lang="en-US" altLang="zh-CN" sz="1600" dirty="0">
              <a:sym typeface="Wingding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8800" y="27940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en-US" dirty="0" smtClean="0"/>
              <a:t>建模过程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417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5821" y="849268"/>
            <a:ext cx="2291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CUBE</a:t>
            </a:r>
            <a:r>
              <a:rPr kumimoji="1" lang="zh-CN" altLang="en-US" sz="1400" dirty="0"/>
              <a:t>：多维</a:t>
            </a:r>
            <a:r>
              <a:rPr kumimoji="1" lang="zh-CN" altLang="en-US" sz="1400" dirty="0" smtClean="0"/>
              <a:t>立方体</a:t>
            </a:r>
            <a:endParaRPr kumimoji="1" lang="en-US" altLang="zh-CN" sz="1400" dirty="0"/>
          </a:p>
        </p:txBody>
      </p:sp>
      <p:sp>
        <p:nvSpPr>
          <p:cNvPr id="3" name="文本框 2"/>
          <p:cNvSpPr txBox="1"/>
          <p:nvPr/>
        </p:nvSpPr>
        <p:spPr>
          <a:xfrm>
            <a:off x="265821" y="27940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en-US" dirty="0" smtClean="0"/>
              <a:t>多维分析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1" y="1336257"/>
            <a:ext cx="4672917" cy="34414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40193" y="1336257"/>
            <a:ext cx="3116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l"/>
            </a:pPr>
            <a:r>
              <a:rPr lang="zh-CN" altLang="en-US" sz="1200" dirty="0" smtClean="0"/>
              <a:t>下钻（</a:t>
            </a:r>
            <a:r>
              <a:rPr lang="en-US" altLang="zh-CN" sz="1200" dirty="0"/>
              <a:t>Drill-down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r>
              <a:rPr lang="zh-CN" altLang="en-US" sz="1200" dirty="0" smtClean="0"/>
              <a:t>  同一维度，由粗粒度到细粒度的数据聚合</a:t>
            </a:r>
            <a:r>
              <a:rPr lang="zh-CN" altLang="zh-CN" sz="1200" dirty="0" smtClean="0"/>
              <a:t> </a:t>
            </a:r>
            <a:r>
              <a:rPr lang="zh-CN" altLang="en-US" sz="1200" dirty="0" smtClean="0"/>
              <a:t> </a:t>
            </a:r>
            <a:endParaRPr lang="en-US" altLang="zh-CN" sz="1200" dirty="0" smtClean="0"/>
          </a:p>
          <a:p>
            <a:pPr marL="171450" indent="-171450">
              <a:buFont typeface="Wingdings" charset="2"/>
              <a:buChar char="l"/>
            </a:pPr>
            <a:r>
              <a:rPr lang="zh-CN" altLang="en-US" sz="1200" dirty="0" smtClean="0"/>
              <a:t>上钻（</a:t>
            </a:r>
            <a:r>
              <a:rPr lang="en-US" altLang="zh-CN" sz="1200" dirty="0"/>
              <a:t>Roll-up</a:t>
            </a:r>
            <a:r>
              <a:rPr lang="zh-CN" altLang="en-US" sz="1200" dirty="0" smtClean="0"/>
              <a:t>）</a:t>
            </a:r>
            <a:endParaRPr lang="en-US" altLang="zh-CN" sz="1200" dirty="0"/>
          </a:p>
          <a:p>
            <a:r>
              <a:rPr lang="zh-CN" altLang="en-US" sz="1200" dirty="0" smtClean="0"/>
              <a:t>    同一维度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由细粒度到粗粒度的数据聚合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958821"/>
              </p:ext>
            </p:extLst>
          </p:nvPr>
        </p:nvGraphicFramePr>
        <p:xfrm>
          <a:off x="265821" y="5093644"/>
          <a:ext cx="5453481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81802"/>
                <a:gridCol w="1951453"/>
                <a:gridCol w="222022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工具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功能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产品实现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kylin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离线多维分析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数据产品</a:t>
                      </a:r>
                      <a:r>
                        <a:rPr lang="en-US" altLang="zh-CN" sz="1400" dirty="0" smtClean="0"/>
                        <a:t>-</a:t>
                      </a:r>
                      <a:r>
                        <a:rPr lang="zh-CN" altLang="en-US" sz="1400" dirty="0" smtClean="0"/>
                        <a:t>盘古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d</a:t>
                      </a:r>
                      <a:r>
                        <a:rPr lang="en-US" altLang="zh-CN" sz="1400" dirty="0" err="1" smtClean="0"/>
                        <a:t>ruid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实时多维分析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数据产品</a:t>
                      </a:r>
                      <a:r>
                        <a:rPr lang="en-US" altLang="zh-CN" sz="1400" dirty="0" smtClean="0"/>
                        <a:t>-</a:t>
                      </a:r>
                      <a:r>
                        <a:rPr lang="zh-CN" altLang="en-US" sz="1400" dirty="0" smtClean="0"/>
                        <a:t>盘古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65821" y="6374437"/>
            <a:ext cx="6788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盘古：</a:t>
            </a:r>
            <a:r>
              <a:rPr lang="en-US" altLang="zh-CN" sz="1400" dirty="0" smtClean="0"/>
              <a:t>http</a:t>
            </a:r>
            <a:r>
              <a:rPr lang="en-US" altLang="zh-CN" sz="1400" dirty="0"/>
              <a:t>://</a:t>
            </a:r>
            <a:r>
              <a:rPr lang="en-US" altLang="zh-CN" sz="1400" dirty="0" err="1"/>
              <a:t>data.vdian.net</a:t>
            </a:r>
            <a:r>
              <a:rPr lang="en-US" altLang="zh-CN" sz="1400" dirty="0"/>
              <a:t>/</a:t>
            </a:r>
            <a:r>
              <a:rPr lang="en-US" altLang="zh-CN" sz="1400" dirty="0" err="1"/>
              <a:t>bigdata</a:t>
            </a:r>
            <a:r>
              <a:rPr lang="en-US" altLang="zh-CN" sz="1400" dirty="0"/>
              <a:t>/</a:t>
            </a:r>
            <a:r>
              <a:rPr lang="en-US" altLang="zh-CN" sz="1400" dirty="0" err="1"/>
              <a:t>pangu</a:t>
            </a:r>
            <a:r>
              <a:rPr lang="en-US" altLang="zh-CN" sz="1400" dirty="0"/>
              <a:t>-web/#/menu-real-time-data-flow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257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4691" y="2545259"/>
            <a:ext cx="609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dirty="0" err="1"/>
              <a:t>新一代数据仓库（onedata</a:t>
            </a:r>
            <a:r>
              <a:rPr kumimoji="1" lang="en-US" altLang="en-US" sz="3600" dirty="0"/>
              <a:t>）</a:t>
            </a:r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349238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8800" y="850900"/>
            <a:ext cx="7569200" cy="292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目前存在的问题：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/>
              <a:t>开发：每个团队各自为战，“烟囱式”开发随处可见。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/>
              <a:t>设计：模型设计没有章法，不规范。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/>
              <a:t>口径：数据口径</a:t>
            </a:r>
            <a:r>
              <a:rPr kumimoji="1" lang="zh-CN" altLang="en-US" sz="1400" dirty="0" smtClean="0"/>
              <a:t>不一。</a:t>
            </a:r>
            <a:endParaRPr kumimoji="1" lang="zh-CN" altLang="en-US" sz="1400" dirty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数据：同一指标，不同人开发也会造成不一致。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资源</a:t>
            </a:r>
            <a:r>
              <a:rPr kumimoji="1" lang="zh-CN" altLang="en-US" sz="1400" dirty="0"/>
              <a:t>：存储、计算资源的不合理消耗</a:t>
            </a:r>
            <a:r>
              <a:rPr kumimoji="1" lang="zh-CN" altLang="en-US" sz="1400" dirty="0" smtClean="0"/>
              <a:t>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要解决的问题：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计算调度时间合理分配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按照</a:t>
            </a:r>
            <a:r>
              <a:rPr kumimoji="1" lang="en-US" altLang="zh-CN" sz="1400" dirty="0" err="1" smtClean="0"/>
              <a:t>Onedata</a:t>
            </a:r>
            <a:r>
              <a:rPr kumimoji="1" lang="zh-CN" altLang="en-US" sz="1400" dirty="0" smtClean="0"/>
              <a:t>理论模型、指标规范设计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减少存储、计算资源的不合理消耗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400" dirty="0" smtClean="0"/>
              <a:t>指标上下可控</a:t>
            </a:r>
            <a:endParaRPr kumimoji="1" lang="en-US" altLang="zh-CN" sz="1400" dirty="0" smtClean="0"/>
          </a:p>
          <a:p>
            <a:endParaRPr kumimoji="1" lang="en-US" altLang="zh-CN" sz="16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58799" y="279400"/>
            <a:ext cx="44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en-US" dirty="0" err="1" smtClean="0"/>
              <a:t>新一代微店数据</a:t>
            </a:r>
            <a:r>
              <a:rPr kumimoji="1" lang="en-US" altLang="en-US" dirty="0" err="1"/>
              <a:t>仓库（onedata</a:t>
            </a:r>
            <a:r>
              <a:rPr kumimoji="1" lang="en-US" altLang="en-US" dirty="0" smtClean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645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0533" y="826394"/>
            <a:ext cx="8505749" cy="5917306"/>
            <a:chOff x="410533" y="826394"/>
            <a:chExt cx="8505749" cy="5917306"/>
          </a:xfrm>
        </p:grpSpPr>
        <p:sp>
          <p:nvSpPr>
            <p:cNvPr id="4" name="椭圆 3"/>
            <p:cNvSpPr/>
            <p:nvPr/>
          </p:nvSpPr>
          <p:spPr>
            <a:xfrm>
              <a:off x="640317" y="1390027"/>
              <a:ext cx="924844" cy="84962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数据域</a:t>
              </a:r>
              <a:endParaRPr kumimoji="1"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>
              <a:off x="640317" y="5503244"/>
              <a:ext cx="924844" cy="84962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业务过程</a:t>
              </a:r>
              <a:endParaRPr kumimoji="1" lang="zh-CN" altLang="en-US" dirty="0"/>
            </a:p>
          </p:txBody>
        </p:sp>
        <p:cxnSp>
          <p:nvCxnSpPr>
            <p:cNvPr id="7" name="直线箭头连接符 6"/>
            <p:cNvCxnSpPr>
              <a:stCxn id="4" idx="4"/>
              <a:endCxn id="5" idx="0"/>
            </p:cNvCxnSpPr>
            <p:nvPr/>
          </p:nvCxnSpPr>
          <p:spPr>
            <a:xfrm>
              <a:off x="1102739" y="2239649"/>
              <a:ext cx="0" cy="32635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640317" y="2352127"/>
              <a:ext cx="924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交易域</a:t>
              </a:r>
              <a:endParaRPr kumimoji="1" lang="zh-CN" altLang="en-US" sz="14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0889" y="6404172"/>
              <a:ext cx="1001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交易支付</a:t>
              </a:r>
              <a:endParaRPr kumimoji="1" lang="zh-CN" altLang="en-US" sz="1400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2229590" y="2517375"/>
              <a:ext cx="924844" cy="8496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原子指标</a:t>
              </a:r>
              <a:endParaRPr kumimoji="1"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70176" y="2493235"/>
              <a:ext cx="924844" cy="84962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</a:rPr>
                <a:t>业务限定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883005" y="3696008"/>
              <a:ext cx="924844" cy="84962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</a:rPr>
                <a:t>统计周期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左中括号 12"/>
            <p:cNvSpPr/>
            <p:nvPr/>
          </p:nvSpPr>
          <p:spPr>
            <a:xfrm>
              <a:off x="3412568" y="1777456"/>
              <a:ext cx="397704" cy="2327536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" name="直线连接符 14"/>
            <p:cNvCxnSpPr>
              <a:stCxn id="10" idx="6"/>
              <a:endCxn id="13" idx="1"/>
            </p:cNvCxnSpPr>
            <p:nvPr/>
          </p:nvCxnSpPr>
          <p:spPr>
            <a:xfrm flipV="1">
              <a:off x="3154434" y="2941224"/>
              <a:ext cx="258134" cy="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右中括号 15"/>
            <p:cNvSpPr/>
            <p:nvPr/>
          </p:nvSpPr>
          <p:spPr>
            <a:xfrm>
              <a:off x="4859165" y="1672255"/>
              <a:ext cx="166777" cy="2432737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536425" y="2970508"/>
              <a:ext cx="924844" cy="8496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衍生指标</a:t>
              </a:r>
              <a:endParaRPr kumimoji="1" lang="zh-CN" altLang="en-US" dirty="0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47706" y="1352644"/>
              <a:ext cx="924844" cy="8496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/>
                <a:t>比较型指标</a:t>
              </a:r>
              <a:endParaRPr kumimoji="1" lang="zh-CN" altLang="en-US" sz="1400" dirty="0"/>
            </a:p>
          </p:txBody>
        </p:sp>
        <p:cxnSp>
          <p:nvCxnSpPr>
            <p:cNvPr id="23" name="直线箭头连接符 22"/>
            <p:cNvCxnSpPr>
              <a:stCxn id="17" idx="0"/>
              <a:endCxn id="21" idx="4"/>
            </p:cNvCxnSpPr>
            <p:nvPr/>
          </p:nvCxnSpPr>
          <p:spPr>
            <a:xfrm flipV="1">
              <a:off x="5998847" y="2202266"/>
              <a:ext cx="11281" cy="7682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/>
            <p:cNvCxnSpPr>
              <a:endCxn id="17" idx="2"/>
            </p:cNvCxnSpPr>
            <p:nvPr/>
          </p:nvCxnSpPr>
          <p:spPr>
            <a:xfrm>
              <a:off x="5025942" y="3366997"/>
              <a:ext cx="510483" cy="28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>
              <a:stCxn id="5" idx="6"/>
            </p:cNvCxnSpPr>
            <p:nvPr/>
          </p:nvCxnSpPr>
          <p:spPr>
            <a:xfrm flipV="1">
              <a:off x="1565161" y="5918257"/>
              <a:ext cx="5747473" cy="979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折角形 27"/>
            <p:cNvSpPr/>
            <p:nvPr/>
          </p:nvSpPr>
          <p:spPr>
            <a:xfrm>
              <a:off x="7312634" y="5661671"/>
              <a:ext cx="1603648" cy="691195"/>
            </a:xfrm>
            <a:prstGeom prst="foldedCorner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明细事实表</a:t>
              </a:r>
              <a:endParaRPr kumimoji="1" lang="zh-CN" altLang="en-US" dirty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2229590" y="4653622"/>
              <a:ext cx="924844" cy="84962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/>
                <a:t>维度</a:t>
              </a:r>
              <a:endParaRPr kumimoji="1" lang="zh-CN" altLang="en-US" sz="1600" dirty="0"/>
            </a:p>
          </p:txBody>
        </p:sp>
        <p:sp>
          <p:nvSpPr>
            <p:cNvPr id="32" name="折角形 31"/>
            <p:cNvSpPr/>
            <p:nvPr/>
          </p:nvSpPr>
          <p:spPr>
            <a:xfrm>
              <a:off x="7312634" y="4743418"/>
              <a:ext cx="1603648" cy="691195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维度表</a:t>
              </a:r>
              <a:endParaRPr kumimoji="1" lang="zh-CN" altLang="en-US" dirty="0"/>
            </a:p>
          </p:txBody>
        </p:sp>
        <p:cxnSp>
          <p:nvCxnSpPr>
            <p:cNvPr id="34" name="直线箭头连接符 33"/>
            <p:cNvCxnSpPr>
              <a:stCxn id="31" idx="6"/>
              <a:endCxn id="32" idx="1"/>
            </p:cNvCxnSpPr>
            <p:nvPr/>
          </p:nvCxnSpPr>
          <p:spPr>
            <a:xfrm>
              <a:off x="3154434" y="5078433"/>
              <a:ext cx="4158200" cy="105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折角形 34"/>
            <p:cNvSpPr/>
            <p:nvPr/>
          </p:nvSpPr>
          <p:spPr>
            <a:xfrm>
              <a:off x="7312634" y="2352159"/>
              <a:ext cx="1603648" cy="691195"/>
            </a:xfrm>
            <a:prstGeom prst="foldedCorner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汇总事实表</a:t>
              </a:r>
              <a:endParaRPr kumimoji="1" lang="zh-CN" altLang="en-US" dirty="0"/>
            </a:p>
          </p:txBody>
        </p:sp>
        <p:cxnSp>
          <p:nvCxnSpPr>
            <p:cNvPr id="37" name="肘形连接符 36"/>
            <p:cNvCxnSpPr>
              <a:stCxn id="17" idx="6"/>
              <a:endCxn id="35" idx="1"/>
            </p:cNvCxnSpPr>
            <p:nvPr/>
          </p:nvCxnSpPr>
          <p:spPr>
            <a:xfrm flipV="1">
              <a:off x="6461269" y="2697757"/>
              <a:ext cx="851365" cy="697562"/>
            </a:xfrm>
            <a:prstGeom prst="bentConnector3">
              <a:avLst>
                <a:gd name="adj1" fmla="val 31917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连接符 38"/>
            <p:cNvCxnSpPr>
              <a:stCxn id="21" idx="6"/>
              <a:endCxn id="35" idx="1"/>
            </p:cNvCxnSpPr>
            <p:nvPr/>
          </p:nvCxnSpPr>
          <p:spPr>
            <a:xfrm>
              <a:off x="6472550" y="1777455"/>
              <a:ext cx="840084" cy="920302"/>
            </a:xfrm>
            <a:prstGeom prst="bentConnector3">
              <a:avLst>
                <a:gd name="adj1" fmla="val 31674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2422025" y="5492394"/>
              <a:ext cx="669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 smtClean="0"/>
                <a:t>卖家</a:t>
              </a:r>
              <a:endParaRPr kumimoji="1" lang="zh-CN" altLang="en-US" sz="16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91153" y="3815977"/>
              <a:ext cx="150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支付订单金额</a:t>
              </a:r>
              <a:endParaRPr kumimoji="1" lang="zh-CN" altLang="en-US" sz="1400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51396" y="4538217"/>
              <a:ext cx="98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最近</a:t>
              </a:r>
              <a:r>
                <a:rPr kumimoji="1" lang="en-US" altLang="zh-CN" sz="1400" dirty="0" smtClean="0"/>
                <a:t>30</a:t>
              </a:r>
              <a:r>
                <a:rPr kumimoji="1" lang="zh-CN" altLang="en-US" sz="1400" dirty="0" smtClean="0"/>
                <a:t>天</a:t>
              </a:r>
              <a:endParaRPr kumimoji="1" lang="zh-CN" altLang="en-US" sz="1400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48752" y="3342857"/>
              <a:ext cx="1177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信用卡支付</a:t>
              </a:r>
              <a:endParaRPr kumimoji="1" lang="zh-CN" altLang="en-US" sz="14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410251" y="3823038"/>
              <a:ext cx="1286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 smtClean="0"/>
                <a:t>最近</a:t>
              </a:r>
              <a:r>
                <a:rPr kumimoji="1" lang="en-US" altLang="zh-CN" sz="1200" dirty="0" smtClean="0"/>
                <a:t>30</a:t>
              </a:r>
              <a:r>
                <a:rPr kumimoji="1" lang="zh-CN" altLang="en-US" sz="1200" dirty="0" smtClean="0"/>
                <a:t>天信用卡支付订单金额</a:t>
              </a:r>
              <a:endParaRPr kumimoji="1" lang="zh-CN" altLang="en-US" sz="12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410251" y="2367735"/>
              <a:ext cx="1479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 smtClean="0"/>
                <a:t>最近</a:t>
              </a:r>
              <a:r>
                <a:rPr kumimoji="1" lang="en-US" altLang="zh-CN" sz="1200" dirty="0" smtClean="0"/>
                <a:t>30</a:t>
              </a:r>
              <a:r>
                <a:rPr kumimoji="1" lang="zh-CN" altLang="en-US" sz="1200" dirty="0" smtClean="0"/>
                <a:t>天信用卡支付订单金额环比</a:t>
              </a:r>
              <a:endParaRPr kumimoji="1" lang="zh-CN" altLang="en-US" sz="1200" dirty="0"/>
            </a:p>
          </p:txBody>
        </p:sp>
        <p:cxnSp>
          <p:nvCxnSpPr>
            <p:cNvPr id="50" name="直线连接符 49"/>
            <p:cNvCxnSpPr/>
            <p:nvPr/>
          </p:nvCxnSpPr>
          <p:spPr>
            <a:xfrm flipH="1">
              <a:off x="1911548" y="839094"/>
              <a:ext cx="38488" cy="590460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/>
            <p:nvPr/>
          </p:nvCxnSpPr>
          <p:spPr>
            <a:xfrm>
              <a:off x="7028842" y="826394"/>
              <a:ext cx="0" cy="590460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410533" y="937032"/>
              <a:ext cx="15010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dirty="0" smtClean="0"/>
                <a:t>数据仓库规划</a:t>
              </a:r>
              <a:endParaRPr kumimoji="1" lang="zh-CN" altLang="en-US" sz="1600" b="1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592167" y="937032"/>
              <a:ext cx="15010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dirty="0" smtClean="0"/>
                <a:t>数据规范定义</a:t>
              </a:r>
              <a:endParaRPr kumimoji="1" lang="zh-CN" altLang="en-US" sz="1600" b="1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415267" y="937032"/>
              <a:ext cx="15010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dirty="0" smtClean="0"/>
                <a:t>数据模型设计</a:t>
              </a:r>
              <a:endParaRPr kumimoji="1" lang="zh-CN" altLang="en-US" sz="1600" b="1" dirty="0"/>
            </a:p>
          </p:txBody>
        </p:sp>
        <p:sp>
          <p:nvSpPr>
            <p:cNvPr id="40" name="椭圆 39"/>
            <p:cNvSpPr/>
            <p:nvPr/>
          </p:nvSpPr>
          <p:spPr>
            <a:xfrm>
              <a:off x="3867081" y="1350832"/>
              <a:ext cx="924844" cy="849622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/>
                  </a:solidFill>
                </a:rPr>
                <a:t>统计粒度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082767" y="2175544"/>
              <a:ext cx="612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/>
                <a:t>卖家</a:t>
              </a:r>
              <a:endParaRPr kumimoji="1" lang="zh-CN" altLang="en-US" sz="14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410533" y="164068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en-US" dirty="0" err="1" smtClean="0"/>
              <a:t>新一代数据仓库（onedata</a:t>
            </a:r>
            <a:r>
              <a:rPr kumimoji="1" lang="en-US" altLang="en-US" dirty="0" smtClean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6765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8800" y="850900"/>
            <a:ext cx="7569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原子指标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   基于某一业务</a:t>
            </a:r>
            <a:r>
              <a:rPr kumimoji="1" lang="zh-CN" altLang="en-US" sz="1400" dirty="0"/>
              <a:t>事件行为下的度量，是业务定义中不可再拆分的指标</a:t>
            </a:r>
            <a:r>
              <a:rPr kumimoji="1" lang="zh-CN" altLang="en-US" sz="1400" dirty="0" smtClean="0"/>
              <a:t>。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例如，支付订单数，支付金额，下单买家数，</a:t>
            </a:r>
            <a:r>
              <a:rPr kumimoji="1" lang="en-US" altLang="zh-CN" sz="1400" dirty="0" smtClean="0"/>
              <a:t>PV</a:t>
            </a:r>
            <a:r>
              <a:rPr kumimoji="1" lang="zh-CN" altLang="en-US" sz="1400" dirty="0" smtClean="0"/>
              <a:t>，</a:t>
            </a:r>
            <a:r>
              <a:rPr kumimoji="1" lang="en-US" altLang="zh-CN" sz="1400" dirty="0" smtClean="0"/>
              <a:t>UV</a:t>
            </a:r>
          </a:p>
          <a:p>
            <a:endParaRPr kumimoji="1" lang="en-US" altLang="zh-CN" sz="1400" dirty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衍生指标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   原子指标 </a:t>
            </a:r>
            <a:r>
              <a:rPr kumimoji="1" lang="en-US" altLang="zh-CN" sz="1400" dirty="0"/>
              <a:t>+ </a:t>
            </a:r>
            <a:r>
              <a:rPr kumimoji="1" lang="zh-CN" altLang="en-US" sz="1400" dirty="0"/>
              <a:t>业务</a:t>
            </a:r>
            <a:r>
              <a:rPr kumimoji="1" lang="zh-CN" altLang="en-US" sz="1400" dirty="0" smtClean="0"/>
              <a:t>限定（</a:t>
            </a:r>
            <a:r>
              <a:rPr kumimoji="1" lang="en-US" altLang="zh-CN" sz="1400" dirty="0" smtClean="0"/>
              <a:t>1</a:t>
            </a:r>
            <a:r>
              <a:rPr kumimoji="1" lang="mr-IN" altLang="zh-CN" sz="1400" dirty="0" smtClean="0"/>
              <a:t>…</a:t>
            </a:r>
            <a:r>
              <a:rPr kumimoji="1" lang="en-US" altLang="zh-CN" sz="1400" dirty="0" smtClean="0"/>
              <a:t>n</a:t>
            </a:r>
            <a:r>
              <a:rPr kumimoji="1" lang="zh-CN" altLang="en-US" sz="1400" dirty="0" smtClean="0"/>
              <a:t>） </a:t>
            </a:r>
            <a:r>
              <a:rPr kumimoji="1" lang="en-US" altLang="zh-CN" sz="1400" dirty="0" smtClean="0"/>
              <a:t>+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/>
              <a:t>统计</a:t>
            </a:r>
            <a:r>
              <a:rPr kumimoji="1" lang="zh-CN" altLang="en-US" sz="1400" dirty="0" smtClean="0"/>
              <a:t>周期 </a:t>
            </a:r>
            <a:r>
              <a:rPr kumimoji="1" lang="en-US" altLang="zh-CN" sz="1400" dirty="0" smtClean="0"/>
              <a:t>+</a:t>
            </a:r>
            <a:r>
              <a:rPr kumimoji="1" lang="zh-CN" altLang="en-US" sz="1400" dirty="0" smtClean="0"/>
              <a:t> 统计粒度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endParaRPr kumimoji="1" lang="en-US" altLang="zh-CN" sz="1400" dirty="0" smtClean="0"/>
          </a:p>
          <a:p>
            <a:r>
              <a:rPr kumimoji="1" lang="zh-CN" altLang="en-US" sz="1400" dirty="0" smtClean="0"/>
              <a:t>例如，衍生指标“店铺粒度最近</a:t>
            </a:r>
            <a:r>
              <a:rPr kumimoji="1" lang="zh-CN" altLang="zh-CN" sz="1400" dirty="0"/>
              <a:t>3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天</a:t>
            </a:r>
            <a:r>
              <a:rPr kumimoji="1" lang="en-US" altLang="zh-CN" sz="1400" dirty="0"/>
              <a:t>APP</a:t>
            </a:r>
            <a:r>
              <a:rPr kumimoji="1" lang="zh-CN" altLang="en-US" sz="1400" dirty="0" smtClean="0"/>
              <a:t>端支付订单金额”的分解。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   原子指标：支付订单金额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   业务限定：</a:t>
            </a:r>
            <a:r>
              <a:rPr kumimoji="1" lang="en-US" altLang="zh-CN" sz="1400" dirty="0" smtClean="0"/>
              <a:t>APP</a:t>
            </a:r>
            <a:r>
              <a:rPr kumimoji="1" lang="zh-CN" altLang="en-US" sz="1400" dirty="0" smtClean="0"/>
              <a:t>端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   统计周期：最近</a:t>
            </a:r>
            <a:r>
              <a:rPr kumimoji="1" lang="en-US" altLang="zh-CN" sz="1400" dirty="0" smtClean="0"/>
              <a:t>30</a:t>
            </a:r>
            <a:r>
              <a:rPr kumimoji="1" lang="zh-CN" altLang="en-US" sz="1400" dirty="0" smtClean="0"/>
              <a:t>天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   统计粒度：店铺</a:t>
            </a:r>
            <a:endParaRPr kumimoji="1" lang="en-US" altLang="zh-CN" sz="1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58799" y="279400"/>
            <a:ext cx="40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en-US" dirty="0" err="1" smtClean="0"/>
              <a:t>新一代微店数据仓库（</a:t>
            </a:r>
            <a:r>
              <a:rPr kumimoji="1" lang="en-US" altLang="en-US" dirty="0" err="1"/>
              <a:t>onedata</a:t>
            </a:r>
            <a:r>
              <a:rPr kumimoji="1" lang="en-US" altLang="en-US" dirty="0"/>
              <a:t>）</a:t>
            </a:r>
            <a:endParaRPr kumimoji="1" lang="en-US" altLang="zh-CN" dirty="0"/>
          </a:p>
          <a:p>
            <a:pPr marL="285750" indent="-285750">
              <a:buFont typeface="Wingdings" charset="2"/>
              <a:buChar char="Ø"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4515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3100" y="2545259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/>
              <a:t>我们在正确的</a:t>
            </a:r>
            <a:r>
              <a:rPr kumimoji="1" lang="zh-CN" altLang="en-US" sz="4400" dirty="0" smtClean="0"/>
              <a:t>路上</a:t>
            </a:r>
            <a:r>
              <a:rPr kumimoji="1" lang="mr-IN" altLang="zh-CN" sz="4400" dirty="0" smtClean="0"/>
              <a:t>…</a:t>
            </a:r>
            <a:endParaRPr kumimoji="1" lang="zh-CN" altLang="en-US" sz="4400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9836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1920" y="1799708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大家可以找个自己的线上需求，按照规范尝试开发下。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1</a:t>
            </a:r>
            <a:r>
              <a:rPr kumimoji="1" lang="zh-CN" altLang="en-US" sz="2000" dirty="0" smtClean="0"/>
              <a:t>、实战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、按规范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3</a:t>
            </a:r>
            <a:r>
              <a:rPr kumimoji="1" lang="zh-CN" altLang="en-US" sz="2000" dirty="0" smtClean="0"/>
              <a:t>、需求评审</a:t>
            </a:r>
            <a:r>
              <a:rPr kumimoji="1" lang="en-US" altLang="zh-CN" sz="2000" dirty="0" smtClean="0"/>
              <a:t>[</a:t>
            </a:r>
            <a:r>
              <a:rPr kumimoji="1" lang="zh-CN" altLang="en-US" sz="2000" dirty="0" smtClean="0"/>
              <a:t>应石磊</a:t>
            </a:r>
            <a:r>
              <a:rPr kumimoji="1" lang="en-US" altLang="zh-CN" sz="2000" dirty="0" smtClean="0"/>
              <a:t>]</a:t>
            </a:r>
            <a:r>
              <a:rPr kumimoji="1" lang="zh-CN" altLang="en-US" sz="2000" dirty="0" smtClean="0"/>
              <a:t>、技术评审</a:t>
            </a:r>
            <a:r>
              <a:rPr kumimoji="1" lang="en-US" altLang="zh-CN" sz="2000" dirty="0" smtClean="0"/>
              <a:t>[</a:t>
            </a:r>
            <a:r>
              <a:rPr kumimoji="1" lang="zh-CN" altLang="en-US" sz="2000" dirty="0" smtClean="0"/>
              <a:t>马强</a:t>
            </a:r>
            <a:r>
              <a:rPr kumimoji="1" lang="en-US" altLang="zh-CN" sz="2000" dirty="0" smtClean="0"/>
              <a:t>]</a:t>
            </a:r>
            <a:endParaRPr kumimoji="1" lang="en-US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356981" y="12077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课后作业</a:t>
            </a:r>
          </a:p>
        </p:txBody>
      </p:sp>
    </p:spTree>
    <p:extLst>
      <p:ext uri="{BB962C8B-B14F-4D97-AF65-F5344CB8AC3E}">
        <p14:creationId xmlns:p14="http://schemas.microsoft.com/office/powerpoint/2010/main" val="152290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500" y="266700"/>
            <a:ext cx="2606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数据分层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234875" y="1406652"/>
            <a:ext cx="7283525" cy="1687213"/>
            <a:chOff x="177800" y="1163496"/>
            <a:chExt cx="6418417" cy="1687213"/>
          </a:xfrm>
        </p:grpSpPr>
        <p:sp>
          <p:nvSpPr>
            <p:cNvPr id="24" name="矩形 23"/>
            <p:cNvSpPr/>
            <p:nvPr/>
          </p:nvSpPr>
          <p:spPr>
            <a:xfrm>
              <a:off x="179191" y="1163496"/>
              <a:ext cx="6417026" cy="6579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242655" y="1256985"/>
              <a:ext cx="4417352" cy="384458"/>
              <a:chOff x="1361877" y="4316739"/>
              <a:chExt cx="3733905" cy="384458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361877" y="4362643"/>
                <a:ext cx="1612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数据应用层</a:t>
                </a:r>
                <a:endParaRPr kumimoji="1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883605" y="4316739"/>
                <a:ext cx="22121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ADS</a:t>
                </a:r>
                <a:r>
                  <a:rPr kumimoji="1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层百花齐放，快速响应</a:t>
                </a:r>
                <a:endParaRPr kumimoji="1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177800" y="1833150"/>
              <a:ext cx="6418417" cy="1017559"/>
              <a:chOff x="889000" y="1930400"/>
              <a:chExt cx="4965700" cy="142240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89000" y="1930400"/>
                <a:ext cx="4965700" cy="1422400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11260" y="2146300"/>
                <a:ext cx="1612900" cy="473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数据公共层</a:t>
                </a:r>
                <a:endParaRPr kumimoji="1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335019" y="1982232"/>
                <a:ext cx="2628900" cy="473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</a:t>
                </a:r>
                <a:r>
                  <a:rPr kumimoji="1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WS</a:t>
                </a:r>
                <a:r>
                  <a:rPr kumimoji="1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 汇总数据层</a:t>
                </a:r>
                <a:endParaRPr kumimoji="1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335019" y="2347794"/>
                <a:ext cx="2628900" cy="473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</a:t>
                </a:r>
                <a:r>
                  <a:rPr kumimoji="1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WD</a:t>
                </a:r>
                <a:r>
                  <a:rPr kumimoji="1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明细数据层</a:t>
                </a:r>
                <a:endParaRPr kumimoji="1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335019" y="2688630"/>
                <a:ext cx="2628900" cy="473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O</a:t>
                </a:r>
                <a:r>
                  <a:rPr kumimoji="1" lang="en-US" altLang="zh-CN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DS</a:t>
                </a:r>
                <a:r>
                  <a:rPr kumimoji="1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  基础数据层</a:t>
                </a:r>
                <a:endParaRPr kumimoji="1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4639182" y="2138781"/>
              <a:ext cx="1915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kern="0" dirty="0" smtClean="0">
                  <a:solidFill>
                    <a:srgbClr val="FF0000"/>
                  </a:solidFill>
                </a:rPr>
                <a:t>数仓开发同学</a:t>
              </a: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660007" y="1302889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400">
                <a:defRPr/>
              </a:pPr>
              <a:r>
                <a:rPr kumimoji="1" lang="zh-CN" altLang="en-US" kern="0" dirty="0">
                  <a:solidFill>
                    <a:srgbClr val="FF0000"/>
                  </a:solidFill>
                </a:rPr>
                <a:t>业务开发同学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36266" y="3971030"/>
            <a:ext cx="8031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另外，数仓还负责大型数据产品（应用层）的开发和维护，例如经营分析、</a:t>
            </a:r>
            <a:r>
              <a:rPr kumimoji="1" lang="en-US" altLang="zh-CN" sz="1400" dirty="0" smtClean="0"/>
              <a:t>CRM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smtClean="0"/>
              <a:t>Congo</a:t>
            </a:r>
            <a:r>
              <a:rPr kumimoji="1" lang="zh-CN" altLang="en-US" sz="1400" dirty="0" smtClean="0"/>
              <a:t>、盘古、</a:t>
            </a:r>
            <a:r>
              <a:rPr kumimoji="1" lang="en-US" altLang="zh-CN" sz="1400" dirty="0" smtClean="0"/>
              <a:t>APP</a:t>
            </a:r>
            <a:r>
              <a:rPr kumimoji="1" lang="zh-CN" altLang="en-US" sz="1400" dirty="0" smtClean="0"/>
              <a:t>广告报表等。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3342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2000" y="1192451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4400" dirty="0" err="1" smtClean="0">
                <a:latin typeface="宋体"/>
                <a:ea typeface="宋体"/>
                <a:cs typeface="宋体"/>
              </a:rPr>
              <a:t>Thanks&amp;QA</a:t>
            </a:r>
            <a:endParaRPr kumimoji="1" lang="zh-CN" altLang="en-US" sz="4400" dirty="0">
              <a:latin typeface="宋体"/>
              <a:ea typeface="宋体"/>
              <a:cs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95" y="2195954"/>
            <a:ext cx="3111816" cy="42424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681" y="2024056"/>
            <a:ext cx="2963869" cy="40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4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0500" y="330200"/>
            <a:ext cx="463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err="1" smtClean="0">
                <a:latin typeface="宋体"/>
                <a:ea typeface="宋体"/>
                <a:cs typeface="宋体"/>
              </a:rPr>
              <a:t>规范-HIVE库</a:t>
            </a: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划分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9640" y="5898400"/>
            <a:ext cx="6825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hive</a:t>
            </a:r>
            <a:r>
              <a:rPr lang="zh-CN" altLang="en-US" sz="1400" dirty="0" smtClean="0"/>
              <a:t>库划分</a:t>
            </a:r>
            <a:r>
              <a:rPr lang="en-US" altLang="zh-CN" sz="1400" dirty="0" err="1" smtClean="0"/>
              <a:t>Wiki:</a:t>
            </a:r>
            <a:r>
              <a:rPr lang="en-US" altLang="zh-CN" sz="1400" dirty="0" err="1" smtClean="0">
                <a:hlinkClick r:id="rId2"/>
              </a:rPr>
              <a:t>http</a:t>
            </a:r>
            <a:r>
              <a:rPr lang="en-US" altLang="zh-CN" sz="1400" dirty="0">
                <a:hlinkClick r:id="rId2"/>
              </a:rPr>
              <a:t>://docs.vdian.net/pages/viewpage.action?pageId=78130597</a:t>
            </a:r>
            <a:endParaRPr lang="zh-CN" altLang="en-US" sz="1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231900"/>
            <a:ext cx="7581900" cy="248296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640" y="3791992"/>
            <a:ext cx="38010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数据公共层：</a:t>
            </a:r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数据源层</a:t>
            </a:r>
            <a:r>
              <a:rPr kumimoji="1" lang="en-US" altLang="zh-CN" sz="1400" dirty="0" err="1" smtClean="0"/>
              <a:t>ods</a:t>
            </a:r>
            <a:r>
              <a:rPr kumimoji="1" lang="zh-CN" altLang="en-US" sz="1400" dirty="0" smtClean="0"/>
              <a:t>库</a:t>
            </a:r>
            <a:endParaRPr kumimoji="1" lang="en-US" altLang="zh-CN" sz="1400" dirty="0" smtClean="0"/>
          </a:p>
          <a:p>
            <a:r>
              <a:rPr kumimoji="1" lang="zh-CN" altLang="zh-CN" sz="1400" dirty="0" smtClean="0"/>
              <a:t> </a:t>
            </a:r>
            <a:r>
              <a:rPr kumimoji="1" lang="zh-CN" altLang="en-US" sz="1400" dirty="0" smtClean="0"/>
              <a:t>   </a:t>
            </a:r>
            <a:r>
              <a:rPr kumimoji="1" lang="zh-CN" altLang="zh-CN" sz="1400" dirty="0" smtClean="0"/>
              <a:t>m</a:t>
            </a:r>
            <a:r>
              <a:rPr kumimoji="1" lang="en-US" altLang="zh-CN" sz="1400" dirty="0" err="1" smtClean="0"/>
              <a:t>ysql</a:t>
            </a:r>
            <a:r>
              <a:rPr kumimoji="1" lang="zh-CN" altLang="en-US" sz="1400" dirty="0" smtClean="0">
                <a:sym typeface="Wingdings"/>
              </a:rPr>
              <a:t>到</a:t>
            </a:r>
            <a:r>
              <a:rPr kumimoji="1" lang="en-US" altLang="zh-CN" sz="1400" dirty="0" smtClean="0">
                <a:sym typeface="Wingdings"/>
              </a:rPr>
              <a:t>hive</a:t>
            </a:r>
          </a:p>
          <a:p>
            <a:r>
              <a:rPr kumimoji="1" lang="en-US" altLang="zh-CN" sz="1400" dirty="0">
                <a:sym typeface="Wingdings"/>
              </a:rPr>
              <a:t> </a:t>
            </a:r>
            <a:r>
              <a:rPr kumimoji="1" lang="en-US" altLang="zh-CN" sz="1400" dirty="0" smtClean="0">
                <a:sym typeface="Wingdings"/>
              </a:rPr>
              <a:t>     log</a:t>
            </a:r>
            <a:r>
              <a:rPr kumimoji="1" lang="zh-CN" altLang="en-US" sz="1400" dirty="0" smtClean="0">
                <a:sym typeface="Wingdings"/>
              </a:rPr>
              <a:t>到</a:t>
            </a:r>
            <a:r>
              <a:rPr kumimoji="1" lang="en-US" altLang="zh-CN" sz="1400" dirty="0" smtClean="0">
                <a:sym typeface="Wingdings"/>
              </a:rPr>
              <a:t>hive</a:t>
            </a:r>
            <a:r>
              <a:rPr kumimoji="1" lang="zh-CN" altLang="en-US" sz="1400" dirty="0" smtClean="0">
                <a:sym typeface="Wingdings"/>
              </a:rPr>
              <a:t>，</a:t>
            </a:r>
            <a:r>
              <a:rPr kumimoji="1" lang="en-US" altLang="zh-CN" sz="1400" dirty="0" err="1" smtClean="0">
                <a:sym typeface="Wingdings"/>
              </a:rPr>
              <a:t>logods.loglog.ext_log</a:t>
            </a:r>
            <a:endParaRPr kumimoji="1" lang="en-US" altLang="zh-CN" sz="1400" dirty="0" smtClean="0">
              <a:sym typeface="Wingdings"/>
            </a:endParaRPr>
          </a:p>
          <a:p>
            <a:endParaRPr kumimoji="1" lang="en-US" altLang="zh-CN" sz="14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zh-CN" altLang="en-US" sz="1400" dirty="0" smtClean="0"/>
              <a:t>数据中间层</a:t>
            </a:r>
            <a:r>
              <a:rPr kumimoji="1" lang="en-US" altLang="zh-CN" sz="1400" dirty="0" err="1" smtClean="0"/>
              <a:t>cdm</a:t>
            </a:r>
            <a:r>
              <a:rPr kumimoji="1" lang="zh-CN" altLang="en-US" sz="1400" dirty="0" smtClean="0"/>
              <a:t>库</a:t>
            </a:r>
            <a:endParaRPr kumimoji="1" lang="en-US" altLang="zh-CN" sz="1400" dirty="0" smtClean="0"/>
          </a:p>
          <a:p>
            <a:r>
              <a:rPr kumimoji="1" lang="zh-CN" altLang="zh-CN" sz="1400" dirty="0"/>
              <a:t> </a:t>
            </a:r>
            <a:r>
              <a:rPr kumimoji="1" lang="zh-CN" altLang="en-US" sz="1400" dirty="0" smtClean="0"/>
              <a:t>    </a:t>
            </a:r>
            <a:r>
              <a:rPr kumimoji="1" lang="en-US" altLang="zh-CN" sz="1400" dirty="0" err="1" smtClean="0"/>
              <a:t>dwd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err="1" smtClean="0"/>
              <a:t>dws</a:t>
            </a:r>
            <a:r>
              <a:rPr kumimoji="1" lang="zh-CN" altLang="en-US" sz="1400" dirty="0" smtClean="0"/>
              <a:t>表放</a:t>
            </a:r>
            <a:r>
              <a:rPr kumimoji="1" lang="en-US" altLang="zh-CN" sz="1400" dirty="0" smtClean="0"/>
              <a:t>CDM</a:t>
            </a:r>
            <a:r>
              <a:rPr kumimoji="1" lang="zh-CN" altLang="en-US" sz="1400" dirty="0" smtClean="0"/>
              <a:t>库</a:t>
            </a:r>
            <a:endParaRPr kumimoji="1"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29363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0500" y="330200"/>
            <a:ext cx="3157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kumimoji="1" lang="en-US" altLang="en-US" sz="2000" dirty="0" err="1" smtClean="0">
                <a:latin typeface="宋体"/>
                <a:ea typeface="宋体"/>
                <a:cs typeface="宋体"/>
              </a:rPr>
              <a:t>规范-HIVE库</a:t>
            </a:r>
            <a:r>
              <a:rPr kumimoji="1" lang="zh-CN" altLang="en-US" sz="2000" dirty="0" smtClean="0">
                <a:latin typeface="宋体"/>
                <a:ea typeface="宋体"/>
                <a:cs typeface="宋体"/>
              </a:rPr>
              <a:t>划分</a:t>
            </a:r>
            <a:endParaRPr kumimoji="1" lang="zh-CN" altLang="en-US" sz="2000" dirty="0">
              <a:latin typeface="宋体"/>
              <a:ea typeface="宋体"/>
              <a:cs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0" y="1829393"/>
            <a:ext cx="5690042" cy="48576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3030" y="822154"/>
            <a:ext cx="3801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数据应用层</a:t>
            </a:r>
            <a:r>
              <a:rPr kumimoji="1" lang="en-US" altLang="zh-CN" sz="1200" dirty="0" smtClean="0"/>
              <a:t>ADS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/>
              <a:t>报表类开发，例如</a:t>
            </a:r>
            <a:r>
              <a:rPr kumimoji="1" lang="zh-CN" altLang="zh-CN" sz="1200" dirty="0" smtClean="0"/>
              <a:t>，</a:t>
            </a:r>
            <a:r>
              <a:rPr kumimoji="1" lang="en-US" altLang="zh-CN" sz="1200" dirty="0" err="1" smtClean="0"/>
              <a:t>bi.rpt_xxx_df</a:t>
            </a:r>
            <a:endParaRPr kumimoji="1" lang="en-US" altLang="zh-CN" sz="1200" dirty="0" smtClean="0"/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/>
              <a:t>一般需求数据，例如，</a:t>
            </a:r>
            <a:r>
              <a:rPr kumimoji="1" lang="en-US" altLang="zh-CN" sz="1200" dirty="0" err="1" smtClean="0"/>
              <a:t>im.if_ext_xxx_df</a:t>
            </a:r>
            <a:r>
              <a:rPr kumimoji="1" lang="en-US" altLang="zh-CN" sz="1200" dirty="0" smtClean="0"/>
              <a:t>/di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200" dirty="0" smtClean="0"/>
              <a:t>大型数据应用产品，例如，</a:t>
            </a:r>
            <a:r>
              <a:rPr kumimoji="1" lang="en-US" altLang="zh-CN" sz="1200" dirty="0" err="1" smtClean="0"/>
              <a:t>dw.dap_ext_xxx_df</a:t>
            </a:r>
            <a:r>
              <a:rPr kumimoji="1" lang="en-US" altLang="zh-CN" sz="1200" dirty="0" smtClean="0"/>
              <a:t>/di</a:t>
            </a:r>
          </a:p>
        </p:txBody>
      </p:sp>
    </p:spTree>
    <p:extLst>
      <p:ext uri="{BB962C8B-B14F-4D97-AF65-F5344CB8AC3E}">
        <p14:creationId xmlns:p14="http://schemas.microsoft.com/office/powerpoint/2010/main" val="2729468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kumimoji="1"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6787</TotalTime>
  <Words>3328</Words>
  <Application>Microsoft Macintosh PowerPoint</Application>
  <PresentationFormat>全屏显示(4:3)</PresentationFormat>
  <Paragraphs>640</Paragraphs>
  <Slides>70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1" baseType="lpstr">
      <vt:lpstr>Office 主题</vt:lpstr>
      <vt:lpstr>数据开发进阶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shilei ying</dc:creator>
  <cp:lastModifiedBy>shilei ying</cp:lastModifiedBy>
  <cp:revision>1002</cp:revision>
  <dcterms:created xsi:type="dcterms:W3CDTF">2019-07-18T02:14:37Z</dcterms:created>
  <dcterms:modified xsi:type="dcterms:W3CDTF">2019-07-26T05:22:30Z</dcterms:modified>
</cp:coreProperties>
</file>